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3" r:id="rId4"/>
    <p:sldId id="264" r:id="rId5"/>
    <p:sldId id="261" r:id="rId6"/>
    <p:sldId id="267" r:id="rId7"/>
    <p:sldId id="296" r:id="rId8"/>
    <p:sldId id="268" r:id="rId9"/>
    <p:sldId id="297" r:id="rId10"/>
    <p:sldId id="262" r:id="rId11"/>
    <p:sldId id="266" r:id="rId12"/>
    <p:sldId id="270" r:id="rId13"/>
    <p:sldId id="299" r:id="rId14"/>
    <p:sldId id="269" r:id="rId15"/>
    <p:sldId id="265" r:id="rId16"/>
    <p:sldId id="271" r:id="rId17"/>
    <p:sldId id="286" r:id="rId18"/>
    <p:sldId id="274" r:id="rId19"/>
    <p:sldId id="272" r:id="rId20"/>
    <p:sldId id="275" r:id="rId21"/>
    <p:sldId id="273" r:id="rId22"/>
    <p:sldId id="276" r:id="rId23"/>
    <p:sldId id="278" r:id="rId24"/>
    <p:sldId id="298" r:id="rId25"/>
    <p:sldId id="284" r:id="rId26"/>
    <p:sldId id="277" r:id="rId27"/>
    <p:sldId id="279" r:id="rId28"/>
    <p:sldId id="281" r:id="rId29"/>
    <p:sldId id="282" r:id="rId30"/>
    <p:sldId id="283" r:id="rId31"/>
    <p:sldId id="285" r:id="rId32"/>
    <p:sldId id="287" r:id="rId33"/>
    <p:sldId id="289" r:id="rId34"/>
    <p:sldId id="288" r:id="rId35"/>
    <p:sldId id="290" r:id="rId36"/>
    <p:sldId id="291" r:id="rId37"/>
    <p:sldId id="292" r:id="rId38"/>
    <p:sldId id="293" r:id="rId39"/>
    <p:sldId id="294" r:id="rId40"/>
  </p:sldIdLst>
  <p:sldSz cx="9144000" cy="6858000" type="screen4x3"/>
  <p:notesSz cx="6858000" cy="9144000"/>
  <p:defaultTextStyle>
    <a:defPPr>
      <a:defRPr lang="pt-PT"/>
    </a:defPPr>
    <a:lvl1pPr algn="l" rtl="0" fontAlgn="base">
      <a:spcBef>
        <a:spcPct val="0"/>
      </a:spcBef>
      <a:spcAft>
        <a:spcPct val="0"/>
      </a:spcAft>
      <a:defRPr sz="2000" kern="1200">
        <a:solidFill>
          <a:schemeClr val="tx1"/>
        </a:solidFill>
        <a:latin typeface="Verdana" pitchFamily="34" charset="0"/>
        <a:ea typeface="+mn-ea"/>
        <a:cs typeface="+mn-cs"/>
      </a:defRPr>
    </a:lvl1pPr>
    <a:lvl2pPr marL="457200" algn="l" rtl="0" fontAlgn="base">
      <a:spcBef>
        <a:spcPct val="0"/>
      </a:spcBef>
      <a:spcAft>
        <a:spcPct val="0"/>
      </a:spcAft>
      <a:defRPr sz="2000" kern="1200">
        <a:solidFill>
          <a:schemeClr val="tx1"/>
        </a:solidFill>
        <a:latin typeface="Verdana" pitchFamily="34" charset="0"/>
        <a:ea typeface="+mn-ea"/>
        <a:cs typeface="+mn-cs"/>
      </a:defRPr>
    </a:lvl2pPr>
    <a:lvl3pPr marL="914400" algn="l" rtl="0" fontAlgn="base">
      <a:spcBef>
        <a:spcPct val="0"/>
      </a:spcBef>
      <a:spcAft>
        <a:spcPct val="0"/>
      </a:spcAft>
      <a:defRPr sz="2000" kern="1200">
        <a:solidFill>
          <a:schemeClr val="tx1"/>
        </a:solidFill>
        <a:latin typeface="Verdana" pitchFamily="34" charset="0"/>
        <a:ea typeface="+mn-ea"/>
        <a:cs typeface="+mn-cs"/>
      </a:defRPr>
    </a:lvl3pPr>
    <a:lvl4pPr marL="1371600" algn="l" rtl="0" fontAlgn="base">
      <a:spcBef>
        <a:spcPct val="0"/>
      </a:spcBef>
      <a:spcAft>
        <a:spcPct val="0"/>
      </a:spcAft>
      <a:defRPr sz="2000" kern="1200">
        <a:solidFill>
          <a:schemeClr val="tx1"/>
        </a:solidFill>
        <a:latin typeface="Verdana" pitchFamily="34" charset="0"/>
        <a:ea typeface="+mn-ea"/>
        <a:cs typeface="+mn-cs"/>
      </a:defRPr>
    </a:lvl4pPr>
    <a:lvl5pPr marL="1828800" algn="l"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FF00"/>
    <a:srgbClr val="660066"/>
    <a:srgbClr val="CC0099"/>
    <a:srgbClr val="000066"/>
    <a:srgbClr val="6666FF"/>
    <a:srgbClr val="CCFFFF"/>
    <a:srgbClr val="CC9900"/>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581" autoAdjust="0"/>
  </p:normalViewPr>
  <p:slideViewPr>
    <p:cSldViewPr>
      <p:cViewPr varScale="1">
        <p:scale>
          <a:sx n="69" d="100"/>
          <a:sy n="69" d="100"/>
        </p:scale>
        <p:origin x="-1410" y="-102"/>
      </p:cViewPr>
      <p:guideLst>
        <p:guide orient="horz" pos="2016"/>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23E7DDF9-C324-4E29-B32D-F2C9A5CFD01A}" type="slidenum">
              <a:rPr lang="pt-PT"/>
              <a:pPr>
                <a:defRPr/>
              </a:pPr>
              <a:t>‹nº›</a:t>
            </a:fld>
            <a:endParaRPr lang="pt-PT"/>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PT"/>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9AAFA4EF-C815-4A37-A596-7D68F6E734E7}" type="slidenum">
              <a:rPr lang="pt-PT"/>
              <a:pPr>
                <a:defRPr/>
              </a:pPr>
              <a:t>‹nº›</a:t>
            </a:fld>
            <a:endParaRPr lang="pt-PT"/>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PT"/>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B3E4D61C-AEBD-467B-8581-EBA0C9140816}" type="slidenum">
              <a:rPr lang="pt-PT"/>
              <a:pPr>
                <a:defRPr/>
              </a:pPr>
              <a:t>‹nº›</a:t>
            </a:fld>
            <a:endParaRPr lang="pt-PT"/>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PT"/>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C1A8E763-ABFB-478B-9135-34C3A521D559}" type="slidenum">
              <a:rPr lang="pt-PT"/>
              <a:pPr>
                <a:defRPr/>
              </a:pPr>
              <a:t>‹nº›</a:t>
            </a:fld>
            <a:endParaRPr lang="pt-PT"/>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PT"/>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26A57A2F-A375-4AC5-B329-154ACC2A68C0}" type="slidenum">
              <a:rPr lang="pt-PT"/>
              <a:pPr>
                <a:defRPr/>
              </a:pPr>
              <a:t>‹nº›</a:t>
            </a:fld>
            <a:endParaRPr lang="pt-PT"/>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PT"/>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BFA7933C-62CD-46E4-BA2F-38C617956F75}" type="slidenum">
              <a:rPr lang="pt-PT"/>
              <a:pPr>
                <a:defRPr/>
              </a:pPr>
              <a:t>‹nº›</a:t>
            </a:fld>
            <a:endParaRPr lang="pt-PT"/>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PT"/>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753016E5-3B33-4BC8-927E-32957179CBB4}" type="slidenum">
              <a:rPr lang="pt-PT"/>
              <a:pPr>
                <a:defRPr/>
              </a:pPr>
              <a:t>‹nº›</a:t>
            </a:fld>
            <a:endParaRPr lang="pt-PT"/>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8F57AF84-D6B6-4DAC-B7A8-0AACF396C220}" type="slidenum">
              <a:rPr lang="pt-PT"/>
              <a:pPr>
                <a:defRPr/>
              </a:pPr>
              <a:t>‹nº›</a:t>
            </a:fld>
            <a:endParaRPr lang="pt-PT"/>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357749BF-C612-458C-9683-E9AD14C66ACA}" type="slidenum">
              <a:rPr lang="pt-PT"/>
              <a:pPr>
                <a:defRPr/>
              </a:pPr>
              <a:t>‹nº›</a:t>
            </a:fld>
            <a:endParaRPr lang="pt-PT"/>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PT"/>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B41F985A-8E3D-4378-BFCD-201C9BBD6BBA}" type="slidenum">
              <a:rPr lang="pt-PT"/>
              <a:pPr>
                <a:defRPr/>
              </a:pPr>
              <a:t>‹nº›</a:t>
            </a:fld>
            <a:endParaRPr lang="pt-PT"/>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PT"/>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D0C8C83A-7102-4655-8F3C-C080EADFA509}" type="slidenum">
              <a:rPr lang="pt-PT"/>
              <a:pPr>
                <a:defRPr/>
              </a:pPr>
              <a:t>‹nº›</a:t>
            </a:fld>
            <a:endParaRPr lang="pt-PT"/>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smtClean="0"/>
              <a:t>Faça clique para editar o estilo do título do modelo global</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Faça 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pt-P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pt-P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2860782-E340-4466-AC00-36CC469FCA5B}" type="slidenum">
              <a:rPr lang="pt-PT"/>
              <a:pPr>
                <a:defRPr/>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609600" y="1371600"/>
            <a:ext cx="8229600" cy="2530475"/>
          </a:xfrm>
          <a:prstGeom prst="rect">
            <a:avLst/>
          </a:prstGeom>
          <a:noFill/>
          <a:ln w="9525">
            <a:noFill/>
            <a:miter lim="800000"/>
            <a:headEnd/>
            <a:tailEnd/>
          </a:ln>
          <a:effectLst/>
        </p:spPr>
        <p:txBody>
          <a:bodyPr>
            <a:spAutoFit/>
          </a:bodyPr>
          <a:lstStyle/>
          <a:p>
            <a:pPr algn="ctr">
              <a:spcBef>
                <a:spcPct val="50000"/>
              </a:spcBef>
              <a:defRPr/>
            </a:pPr>
            <a:r>
              <a:rPr lang="pt-PT" sz="4000" b="1" i="1">
                <a:solidFill>
                  <a:srgbClr val="660066"/>
                </a:solidFill>
                <a:effectLst>
                  <a:outerShdw blurRad="38100" dist="38100" dir="2700000" algn="tl">
                    <a:srgbClr val="C0C0C0"/>
                  </a:outerShdw>
                </a:effectLst>
                <a:latin typeface="Comic Sans MS" pitchFamily="66" charset="0"/>
              </a:rPr>
              <a:t>IMUNIDADE </a:t>
            </a:r>
          </a:p>
          <a:p>
            <a:pPr algn="ctr">
              <a:spcBef>
                <a:spcPct val="50000"/>
              </a:spcBef>
              <a:defRPr/>
            </a:pPr>
            <a:r>
              <a:rPr lang="pt-PT" sz="4000" b="1" i="1">
                <a:solidFill>
                  <a:srgbClr val="660066"/>
                </a:solidFill>
                <a:effectLst>
                  <a:outerShdw blurRad="38100" dist="38100" dir="2700000" algn="tl">
                    <a:srgbClr val="C0C0C0"/>
                  </a:outerShdw>
                </a:effectLst>
                <a:latin typeface="Comic Sans MS" pitchFamily="66" charset="0"/>
              </a:rPr>
              <a:t>E </a:t>
            </a:r>
          </a:p>
          <a:p>
            <a:pPr algn="ctr">
              <a:spcBef>
                <a:spcPct val="50000"/>
              </a:spcBef>
              <a:defRPr/>
            </a:pPr>
            <a:r>
              <a:rPr lang="pt-PT" sz="4000" b="1" i="1">
                <a:solidFill>
                  <a:srgbClr val="660066"/>
                </a:solidFill>
                <a:effectLst>
                  <a:outerShdw blurRad="38100" dist="38100" dir="2700000" algn="tl">
                    <a:srgbClr val="C0C0C0"/>
                  </a:outerShdw>
                </a:effectLst>
                <a:latin typeface="Comic Sans MS" pitchFamily="66" charset="0"/>
              </a:rPr>
              <a:t>CONTROLO DE DOENÇAS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anim calcmode="lin" valueType="num">
                                      <p:cBhvr>
                                        <p:cTn id="9" dur="1000" fill="hold"/>
                                        <p:tgtEl>
                                          <p:spTgt spid="20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5"/>
          <p:cNvSpPr txBox="1">
            <a:spLocks noChangeArrowheads="1"/>
          </p:cNvSpPr>
          <p:nvPr/>
        </p:nvSpPr>
        <p:spPr bwMode="auto">
          <a:xfrm>
            <a:off x="4953000" y="152400"/>
            <a:ext cx="41910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sp>
        <p:nvSpPr>
          <p:cNvPr id="10247" name="Text Box 7"/>
          <p:cNvSpPr txBox="1">
            <a:spLocks noChangeArrowheads="1"/>
          </p:cNvSpPr>
          <p:nvPr/>
        </p:nvSpPr>
        <p:spPr bwMode="auto">
          <a:xfrm>
            <a:off x="4191000" y="1447800"/>
            <a:ext cx="4419600" cy="2170113"/>
          </a:xfrm>
          <a:prstGeom prst="rect">
            <a:avLst/>
          </a:prstGeom>
          <a:noFill/>
          <a:ln w="9525">
            <a:noFill/>
            <a:miter lim="800000"/>
            <a:headEnd/>
            <a:tailEnd/>
          </a:ln>
          <a:effectLst/>
        </p:spPr>
        <p:txBody>
          <a:bodyPr>
            <a:spAutoFit/>
          </a:bodyPr>
          <a:lstStyle/>
          <a:p>
            <a:pPr>
              <a:spcBef>
                <a:spcPct val="50000"/>
              </a:spcBef>
              <a:defRPr/>
            </a:pPr>
            <a:r>
              <a:rPr lang="pt-PT" sz="1600" b="1">
                <a:solidFill>
                  <a:srgbClr val="993300"/>
                </a:solidFill>
                <a:effectLst>
                  <a:outerShdw blurRad="38100" dist="38100" dir="2700000" algn="tl">
                    <a:srgbClr val="000000"/>
                  </a:outerShdw>
                </a:effectLst>
                <a:cs typeface="Times New Roman" pitchFamily="18" charset="0"/>
              </a:rPr>
              <a:t>Doenças causadas por  BACTÉRIAS:</a:t>
            </a:r>
            <a:endParaRPr lang="pt-PT" sz="1600" b="1">
              <a:effectLst>
                <a:outerShdw blurRad="38100" dist="38100" dir="2700000" algn="tl">
                  <a:srgbClr val="FFFFFF"/>
                </a:outerShdw>
              </a:effectLst>
              <a:cs typeface="Times New Roman" pitchFamily="18" charset="0"/>
            </a:endParaRPr>
          </a:p>
          <a:p>
            <a:pPr>
              <a:spcBef>
                <a:spcPct val="50000"/>
              </a:spcBef>
              <a:buFontTx/>
              <a:buChar char="•"/>
              <a:defRPr/>
            </a:pPr>
            <a:r>
              <a:rPr lang="pt-PT" sz="1600" b="1">
                <a:effectLst>
                  <a:outerShdw blurRad="38100" dist="38100" dir="2700000" algn="tl">
                    <a:srgbClr val="FFFFFF"/>
                  </a:outerShdw>
                </a:effectLst>
              </a:rPr>
              <a:t>Tuberculose</a:t>
            </a:r>
          </a:p>
          <a:p>
            <a:pPr>
              <a:spcBef>
                <a:spcPct val="50000"/>
              </a:spcBef>
              <a:buFontTx/>
              <a:buChar char="•"/>
              <a:defRPr/>
            </a:pPr>
            <a:r>
              <a:rPr lang="pt-PT" sz="1600" b="1">
                <a:effectLst>
                  <a:outerShdw blurRad="38100" dist="38100" dir="2700000" algn="tl">
                    <a:srgbClr val="FFFFFF"/>
                  </a:outerShdw>
                </a:effectLst>
              </a:rPr>
              <a:t>Cólera (</a:t>
            </a:r>
            <a:r>
              <a:rPr lang="pt-PT" sz="1600" b="1" u="sng">
                <a:effectLst>
                  <a:outerShdw blurRad="38100" dist="38100" dir="2700000" algn="tl">
                    <a:srgbClr val="FFFFFF"/>
                  </a:outerShdw>
                </a:effectLst>
              </a:rPr>
              <a:t>Vibrio cholerae</a:t>
            </a:r>
            <a:r>
              <a:rPr lang="pt-PT" sz="1600" b="1">
                <a:effectLst>
                  <a:outerShdw blurRad="38100" dist="38100" dir="2700000" algn="tl">
                    <a:srgbClr val="FFFFFF"/>
                  </a:outerShdw>
                </a:effectLst>
              </a:rPr>
              <a:t>)</a:t>
            </a:r>
          </a:p>
          <a:p>
            <a:pPr>
              <a:spcBef>
                <a:spcPct val="50000"/>
              </a:spcBef>
              <a:buFontTx/>
              <a:buChar char="•"/>
              <a:defRPr/>
            </a:pPr>
            <a:r>
              <a:rPr lang="pt-PT" sz="1600" b="1">
                <a:effectLst>
                  <a:outerShdw blurRad="38100" dist="38100" dir="2700000" algn="tl">
                    <a:srgbClr val="FFFFFF"/>
                  </a:outerShdw>
                </a:effectLst>
              </a:rPr>
              <a:t>Lestirose</a:t>
            </a:r>
          </a:p>
          <a:p>
            <a:pPr>
              <a:spcBef>
                <a:spcPct val="50000"/>
              </a:spcBef>
              <a:buFontTx/>
              <a:buChar char="•"/>
              <a:defRPr/>
            </a:pPr>
            <a:r>
              <a:rPr lang="pt-PT" sz="1600" b="1">
                <a:effectLst>
                  <a:outerShdw blurRad="38100" dist="38100" dir="2700000" algn="tl">
                    <a:srgbClr val="FFFFFF"/>
                  </a:outerShdw>
                </a:effectLst>
              </a:rPr>
              <a:t>Difteria</a:t>
            </a:r>
          </a:p>
          <a:p>
            <a:pPr>
              <a:spcBef>
                <a:spcPct val="50000"/>
              </a:spcBef>
              <a:buFontTx/>
              <a:buChar char="•"/>
              <a:defRPr/>
            </a:pPr>
            <a:r>
              <a:rPr lang="pt-PT" sz="1600" b="1">
                <a:effectLst>
                  <a:outerShdw blurRad="38100" dist="38100" dir="2700000" algn="tl">
                    <a:srgbClr val="FFFFFF"/>
                  </a:outerShdw>
                </a:effectLst>
              </a:rPr>
              <a:t> ...</a:t>
            </a:r>
          </a:p>
        </p:txBody>
      </p:sp>
      <p:pic>
        <p:nvPicPr>
          <p:cNvPr id="10256" name="Picture 16" descr="estafilococos"/>
          <p:cNvPicPr>
            <a:picLocks noChangeAspect="1" noChangeArrowheads="1"/>
          </p:cNvPicPr>
          <p:nvPr/>
        </p:nvPicPr>
        <p:blipFill>
          <a:blip r:embed="rId2" cstate="print"/>
          <a:srcRect/>
          <a:stretch>
            <a:fillRect/>
          </a:stretch>
        </p:blipFill>
        <p:spPr bwMode="auto">
          <a:xfrm>
            <a:off x="5257800" y="3657600"/>
            <a:ext cx="2743200" cy="2743200"/>
          </a:xfrm>
          <a:prstGeom prst="rect">
            <a:avLst/>
          </a:prstGeom>
          <a:noFill/>
          <a:ln w="9525">
            <a:noFill/>
            <a:miter lim="800000"/>
            <a:headEnd/>
            <a:tailEnd/>
          </a:ln>
        </p:spPr>
      </p:pic>
      <p:grpSp>
        <p:nvGrpSpPr>
          <p:cNvPr id="2" name="Group 22"/>
          <p:cNvGrpSpPr>
            <a:grpSpLocks/>
          </p:cNvGrpSpPr>
          <p:nvPr/>
        </p:nvGrpSpPr>
        <p:grpSpPr bwMode="auto">
          <a:xfrm>
            <a:off x="304800" y="990600"/>
            <a:ext cx="3886200" cy="5403850"/>
            <a:chOff x="192" y="624"/>
            <a:chExt cx="2448" cy="3404"/>
          </a:xfrm>
        </p:grpSpPr>
        <p:pic>
          <p:nvPicPr>
            <p:cNvPr id="16390" name="Picture 17" descr="bacterias"/>
            <p:cNvPicPr>
              <a:picLocks noChangeAspect="1" noChangeArrowheads="1"/>
            </p:cNvPicPr>
            <p:nvPr/>
          </p:nvPicPr>
          <p:blipFill>
            <a:blip r:embed="rId3" cstate="print"/>
            <a:srcRect/>
            <a:stretch>
              <a:fillRect/>
            </a:stretch>
          </p:blipFill>
          <p:spPr bwMode="auto">
            <a:xfrm>
              <a:off x="192" y="624"/>
              <a:ext cx="2352" cy="1728"/>
            </a:xfrm>
            <a:prstGeom prst="rect">
              <a:avLst/>
            </a:prstGeom>
            <a:noFill/>
            <a:ln w="9525">
              <a:noFill/>
              <a:miter lim="800000"/>
              <a:headEnd/>
              <a:tailEnd/>
            </a:ln>
          </p:spPr>
        </p:pic>
        <p:pic>
          <p:nvPicPr>
            <p:cNvPr id="16391" name="Picture 21" descr="bacteria02"/>
            <p:cNvPicPr>
              <a:picLocks noChangeAspect="1" noChangeArrowheads="1"/>
            </p:cNvPicPr>
            <p:nvPr/>
          </p:nvPicPr>
          <p:blipFill>
            <a:blip r:embed="rId4" cstate="print"/>
            <a:srcRect/>
            <a:stretch>
              <a:fillRect/>
            </a:stretch>
          </p:blipFill>
          <p:spPr bwMode="auto">
            <a:xfrm>
              <a:off x="768" y="2448"/>
              <a:ext cx="1872" cy="1580"/>
            </a:xfrm>
            <a:prstGeom prst="rect">
              <a:avLst/>
            </a:prstGeom>
            <a:noFill/>
            <a:ln w="9525">
              <a:no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0-#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247"/>
                                        </p:tgtEl>
                                        <p:attrNameLst>
                                          <p:attrName>style.visibility</p:attrName>
                                        </p:attrNameLst>
                                      </p:cBhvr>
                                      <p:to>
                                        <p:strVal val="visible"/>
                                      </p:to>
                                    </p:set>
                                    <p:anim calcmode="lin" valueType="num">
                                      <p:cBhvr additive="base">
                                        <p:cTn id="21" dur="500" fill="hold"/>
                                        <p:tgtEl>
                                          <p:spTgt spid="10247"/>
                                        </p:tgtEl>
                                        <p:attrNameLst>
                                          <p:attrName>ppt_x</p:attrName>
                                        </p:attrNameLst>
                                      </p:cBhvr>
                                      <p:tavLst>
                                        <p:tav tm="0">
                                          <p:val>
                                            <p:strVal val="1+#ppt_w/2"/>
                                          </p:val>
                                        </p:tav>
                                        <p:tav tm="100000">
                                          <p:val>
                                            <p:strVal val="#ppt_x"/>
                                          </p:val>
                                        </p:tav>
                                      </p:tavLst>
                                    </p:anim>
                                    <p:anim calcmode="lin" valueType="num">
                                      <p:cBhvr additive="base">
                                        <p:cTn id="22"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0256"/>
                                        </p:tgtEl>
                                        <p:attrNameLst>
                                          <p:attrName>style.visibility</p:attrName>
                                        </p:attrNameLst>
                                      </p:cBhvr>
                                      <p:to>
                                        <p:strVal val="visible"/>
                                      </p:to>
                                    </p:set>
                                    <p:anim calcmode="lin" valueType="num">
                                      <p:cBhvr>
                                        <p:cTn id="27" dur="1000" fill="hold"/>
                                        <p:tgtEl>
                                          <p:spTgt spid="10256"/>
                                        </p:tgtEl>
                                        <p:attrNameLst>
                                          <p:attrName>ppt_w</p:attrName>
                                        </p:attrNameLst>
                                      </p:cBhvr>
                                      <p:tavLst>
                                        <p:tav tm="0">
                                          <p:val>
                                            <p:fltVal val="0"/>
                                          </p:val>
                                        </p:tav>
                                        <p:tav tm="100000">
                                          <p:val>
                                            <p:strVal val="#ppt_w"/>
                                          </p:val>
                                        </p:tav>
                                      </p:tavLst>
                                    </p:anim>
                                    <p:anim calcmode="lin" valueType="num">
                                      <p:cBhvr>
                                        <p:cTn id="28" dur="1000" fill="hold"/>
                                        <p:tgtEl>
                                          <p:spTgt spid="10256"/>
                                        </p:tgtEl>
                                        <p:attrNameLst>
                                          <p:attrName>ppt_h</p:attrName>
                                        </p:attrNameLst>
                                      </p:cBhvr>
                                      <p:tavLst>
                                        <p:tav tm="0">
                                          <p:val>
                                            <p:fltVal val="0"/>
                                          </p:val>
                                        </p:tav>
                                        <p:tav tm="100000">
                                          <p:val>
                                            <p:strVal val="#ppt_h"/>
                                          </p:val>
                                        </p:tav>
                                      </p:tavLst>
                                    </p:anim>
                                    <p:anim calcmode="lin" valueType="num">
                                      <p:cBhvr>
                                        <p:cTn id="29" dur="1000" fill="hold"/>
                                        <p:tgtEl>
                                          <p:spTgt spid="1025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02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P spid="1024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Text Box 9"/>
          <p:cNvSpPr txBox="1">
            <a:spLocks noChangeArrowheads="1"/>
          </p:cNvSpPr>
          <p:nvPr/>
        </p:nvSpPr>
        <p:spPr bwMode="auto">
          <a:xfrm>
            <a:off x="838200" y="457200"/>
            <a:ext cx="6477000" cy="396875"/>
          </a:xfrm>
          <a:prstGeom prst="rect">
            <a:avLst/>
          </a:prstGeom>
          <a:noFill/>
          <a:ln w="9525">
            <a:noFill/>
            <a:miter lim="800000"/>
            <a:headEnd/>
            <a:tailEnd/>
          </a:ln>
          <a:effectLst/>
        </p:spPr>
        <p:txBody>
          <a:bodyPr>
            <a:spAutoFit/>
          </a:bodyPr>
          <a:lstStyle/>
          <a:p>
            <a:pPr algn="ctr">
              <a:spcBef>
                <a:spcPct val="50000"/>
              </a:spcBef>
              <a:defRPr/>
            </a:pPr>
            <a:r>
              <a:rPr lang="pt-PT" b="1">
                <a:solidFill>
                  <a:srgbClr val="CC0000"/>
                </a:solidFill>
                <a:effectLst>
                  <a:outerShdw blurRad="38100" dist="38100" dir="2700000" algn="tl">
                    <a:srgbClr val="000000"/>
                  </a:outerShdw>
                </a:effectLst>
              </a:rPr>
              <a:t>Morfofisiologia das bactérias</a:t>
            </a:r>
          </a:p>
        </p:txBody>
      </p:sp>
      <p:grpSp>
        <p:nvGrpSpPr>
          <p:cNvPr id="2" name="Group 14"/>
          <p:cNvGrpSpPr>
            <a:grpSpLocks/>
          </p:cNvGrpSpPr>
          <p:nvPr/>
        </p:nvGrpSpPr>
        <p:grpSpPr bwMode="auto">
          <a:xfrm>
            <a:off x="228600" y="1066800"/>
            <a:ext cx="8339138" cy="5562600"/>
            <a:chOff x="144" y="672"/>
            <a:chExt cx="5253" cy="3504"/>
          </a:xfrm>
        </p:grpSpPr>
        <p:pic>
          <p:nvPicPr>
            <p:cNvPr id="17413" name="Picture 4" descr="bactérias01"/>
            <p:cNvPicPr>
              <a:picLocks noChangeAspect="1" noChangeArrowheads="1"/>
            </p:cNvPicPr>
            <p:nvPr/>
          </p:nvPicPr>
          <p:blipFill>
            <a:blip r:embed="rId2" cstate="print"/>
            <a:srcRect/>
            <a:stretch>
              <a:fillRect/>
            </a:stretch>
          </p:blipFill>
          <p:spPr bwMode="auto">
            <a:xfrm>
              <a:off x="2016" y="672"/>
              <a:ext cx="3381" cy="3504"/>
            </a:xfrm>
            <a:prstGeom prst="rect">
              <a:avLst/>
            </a:prstGeom>
            <a:noFill/>
            <a:ln w="9525">
              <a:noFill/>
              <a:miter lim="800000"/>
              <a:headEnd/>
              <a:tailEnd/>
            </a:ln>
          </p:spPr>
        </p:pic>
        <p:pic>
          <p:nvPicPr>
            <p:cNvPr id="17414" name="Picture 8" descr="anthrax-bacteria"/>
            <p:cNvPicPr>
              <a:picLocks noChangeAspect="1" noChangeArrowheads="1"/>
            </p:cNvPicPr>
            <p:nvPr/>
          </p:nvPicPr>
          <p:blipFill>
            <a:blip r:embed="rId3" cstate="print"/>
            <a:srcRect/>
            <a:stretch>
              <a:fillRect/>
            </a:stretch>
          </p:blipFill>
          <p:spPr bwMode="auto">
            <a:xfrm>
              <a:off x="144" y="2400"/>
              <a:ext cx="1920" cy="1728"/>
            </a:xfrm>
            <a:prstGeom prst="rect">
              <a:avLst/>
            </a:prstGeom>
            <a:noFill/>
            <a:ln w="9525">
              <a:noFill/>
              <a:miter lim="800000"/>
              <a:headEnd/>
              <a:tailEnd/>
            </a:ln>
          </p:spPr>
        </p:pic>
        <p:pic>
          <p:nvPicPr>
            <p:cNvPr id="17415" name="Picture 13" descr="Streptococcus20A"/>
            <p:cNvPicPr>
              <a:picLocks noChangeAspect="1" noChangeArrowheads="1"/>
            </p:cNvPicPr>
            <p:nvPr/>
          </p:nvPicPr>
          <p:blipFill>
            <a:blip r:embed="rId4" cstate="print"/>
            <a:srcRect/>
            <a:stretch>
              <a:fillRect/>
            </a:stretch>
          </p:blipFill>
          <p:spPr bwMode="auto">
            <a:xfrm>
              <a:off x="144" y="672"/>
              <a:ext cx="2448" cy="1728"/>
            </a:xfrm>
            <a:prstGeom prst="rect">
              <a:avLst/>
            </a:prstGeom>
            <a:noFill/>
            <a:ln w="9525">
              <a:noFill/>
              <a:miter lim="800000"/>
              <a:headEnd/>
              <a:tailEnd/>
            </a:ln>
          </p:spPr>
        </p:pic>
      </p:grpSp>
      <p:sp>
        <p:nvSpPr>
          <p:cNvPr id="14352" name="Text Box 16"/>
          <p:cNvSpPr txBox="1">
            <a:spLocks noChangeArrowheads="1"/>
          </p:cNvSpPr>
          <p:nvPr/>
        </p:nvSpPr>
        <p:spPr bwMode="auto">
          <a:xfrm>
            <a:off x="5257800" y="0"/>
            <a:ext cx="38862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gtEl>
                                        <p:attrNameLst>
                                          <p:attrName>style.visibility</p:attrName>
                                        </p:attrNameLst>
                                      </p:cBhvr>
                                      <p:to>
                                        <p:strVal val="visible"/>
                                      </p:to>
                                    </p:set>
                                    <p:anim calcmode="lin" valueType="num">
                                      <p:cBhvr additive="base">
                                        <p:cTn id="7" dur="500" fill="hold"/>
                                        <p:tgtEl>
                                          <p:spTgt spid="14352"/>
                                        </p:tgtEl>
                                        <p:attrNameLst>
                                          <p:attrName>ppt_x</p:attrName>
                                        </p:attrNameLst>
                                      </p:cBhvr>
                                      <p:tavLst>
                                        <p:tav tm="0">
                                          <p:val>
                                            <p:strVal val="0-#ppt_w/2"/>
                                          </p:val>
                                        </p:tav>
                                        <p:tav tm="100000">
                                          <p:val>
                                            <p:strVal val="#ppt_x"/>
                                          </p:val>
                                        </p:tav>
                                      </p:tavLst>
                                    </p:anim>
                                    <p:anim calcmode="lin" valueType="num">
                                      <p:cBhvr additive="base">
                                        <p:cTn id="8" dur="500" fill="hold"/>
                                        <p:tgtEl>
                                          <p:spTgt spid="143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5"/>
                                        </p:tgtEl>
                                        <p:attrNameLst>
                                          <p:attrName>style.visibility</p:attrName>
                                        </p:attrNameLst>
                                      </p:cBhvr>
                                      <p:to>
                                        <p:strVal val="visible"/>
                                      </p:to>
                                    </p:set>
                                    <p:anim calcmode="lin" valueType="num">
                                      <p:cBhvr additive="base">
                                        <p:cTn id="13" dur="500" fill="hold"/>
                                        <p:tgtEl>
                                          <p:spTgt spid="14345"/>
                                        </p:tgtEl>
                                        <p:attrNameLst>
                                          <p:attrName>ppt_x</p:attrName>
                                        </p:attrNameLst>
                                      </p:cBhvr>
                                      <p:tavLst>
                                        <p:tav tm="0">
                                          <p:val>
                                            <p:strVal val="0-#ppt_w/2"/>
                                          </p:val>
                                        </p:tav>
                                        <p:tav tm="100000">
                                          <p:val>
                                            <p:strVal val="#ppt_x"/>
                                          </p:val>
                                        </p:tav>
                                      </p:tavLst>
                                    </p:anim>
                                    <p:anim calcmode="lin" valueType="num">
                                      <p:cBhvr additive="base">
                                        <p:cTn id="14"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utoUpdateAnimBg="0"/>
      <p:bldP spid="1435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1028"/>
          <p:cNvSpPr txBox="1">
            <a:spLocks noChangeArrowheads="1"/>
          </p:cNvSpPr>
          <p:nvPr/>
        </p:nvSpPr>
        <p:spPr bwMode="auto">
          <a:xfrm>
            <a:off x="838200" y="457200"/>
            <a:ext cx="7467600" cy="396875"/>
          </a:xfrm>
          <a:prstGeom prst="rect">
            <a:avLst/>
          </a:prstGeom>
          <a:noFill/>
          <a:ln w="9525">
            <a:noFill/>
            <a:miter lim="800000"/>
            <a:headEnd/>
            <a:tailEnd/>
          </a:ln>
          <a:effectLst/>
        </p:spPr>
        <p:txBody>
          <a:bodyPr>
            <a:spAutoFit/>
          </a:bodyPr>
          <a:lstStyle/>
          <a:p>
            <a:pPr algn="ctr">
              <a:spcBef>
                <a:spcPct val="50000"/>
              </a:spcBef>
              <a:defRPr/>
            </a:pPr>
            <a:r>
              <a:rPr lang="pt-PT" b="1">
                <a:solidFill>
                  <a:srgbClr val="660066"/>
                </a:solidFill>
                <a:effectLst>
                  <a:outerShdw blurRad="38100" dist="38100" dir="2700000" algn="tl">
                    <a:srgbClr val="000000"/>
                  </a:outerShdw>
                </a:effectLst>
              </a:rPr>
              <a:t>Como se reproduzem as bactérias?</a:t>
            </a:r>
            <a:r>
              <a:rPr lang="pt-PT" b="1">
                <a:solidFill>
                  <a:srgbClr val="990000"/>
                </a:solidFill>
                <a:effectLst>
                  <a:outerShdw blurRad="38100" dist="38100" dir="2700000" algn="tl">
                    <a:srgbClr val="000000"/>
                  </a:outerShdw>
                </a:effectLst>
              </a:rPr>
              <a:t> </a:t>
            </a:r>
            <a:endParaRPr lang="pt-PT" b="1">
              <a:effectLst>
                <a:outerShdw blurRad="38100" dist="38100" dir="2700000" algn="tl">
                  <a:srgbClr val="FFFFFF"/>
                </a:outerShdw>
              </a:effectLst>
            </a:endParaRPr>
          </a:p>
        </p:txBody>
      </p:sp>
      <p:sp>
        <p:nvSpPr>
          <p:cNvPr id="21509" name="Text Box 1029"/>
          <p:cNvSpPr txBox="1">
            <a:spLocks noChangeArrowheads="1"/>
          </p:cNvSpPr>
          <p:nvPr/>
        </p:nvSpPr>
        <p:spPr bwMode="auto">
          <a:xfrm>
            <a:off x="304800" y="5029200"/>
            <a:ext cx="8534400" cy="1735138"/>
          </a:xfrm>
          <a:prstGeom prst="rect">
            <a:avLst/>
          </a:prstGeom>
          <a:noFill/>
          <a:ln w="9525">
            <a:noFill/>
            <a:miter lim="800000"/>
            <a:headEnd/>
            <a:tailEnd/>
          </a:ln>
          <a:effectLst/>
        </p:spPr>
        <p:txBody>
          <a:bodyPr>
            <a:spAutoFit/>
          </a:bodyPr>
          <a:lstStyle/>
          <a:p>
            <a:pPr>
              <a:spcBef>
                <a:spcPct val="50000"/>
              </a:spcBef>
              <a:defRPr/>
            </a:pPr>
            <a:r>
              <a:rPr lang="pt-PT" sz="1200" b="1">
                <a:solidFill>
                  <a:srgbClr val="043754"/>
                </a:solidFill>
                <a:effectLst>
                  <a:outerShdw blurRad="38100" dist="38100" dir="2700000" algn="tl">
                    <a:srgbClr val="000000"/>
                  </a:outerShdw>
                </a:effectLst>
              </a:rPr>
              <a:t>As bactérias têm uma estrutura muito mais simples do que os eucariontes (A). O seu processo de reprodução é, assim, menos complexo. O filamento de DNA começa por fixar-se a uma invaginação da membrana plasmática e duplica-se (B). O novo filamento encontra-se preso noutro ponto a pouca distância do primeiro. A membrana plasmática distende-se, acompanhando o alongamento da célula e separando os filamentos de DNA (C). Quando a célula duplica o seu tamanho e os filamentos se separam, a membrana dobra-se para dentro e isola as duas células (D). Finalmente, forma-se uma nova parede celular e os dois indivíduos separam-se (E).</a:t>
            </a:r>
            <a:br>
              <a:rPr lang="pt-PT" sz="1200" b="1">
                <a:solidFill>
                  <a:srgbClr val="043754"/>
                </a:solidFill>
                <a:effectLst>
                  <a:outerShdw blurRad="38100" dist="38100" dir="2700000" algn="tl">
                    <a:srgbClr val="000000"/>
                  </a:outerShdw>
                </a:effectLst>
              </a:rPr>
            </a:br>
            <a:r>
              <a:rPr lang="pt-PT" sz="1200" b="1">
                <a:solidFill>
                  <a:srgbClr val="043754"/>
                </a:solidFill>
                <a:effectLst>
                  <a:outerShdw blurRad="38100" dist="38100" dir="2700000" algn="tl">
                    <a:srgbClr val="000000"/>
                  </a:outerShdw>
                </a:effectLst>
              </a:rPr>
              <a:t>Os plasmídeos também se replicam separadamente, recebendo cada célula filha cópias desses plasmídeos</a:t>
            </a:r>
          </a:p>
        </p:txBody>
      </p:sp>
      <p:pic>
        <p:nvPicPr>
          <p:cNvPr id="21510" name="Picture 1030" descr="img_monera3"/>
          <p:cNvPicPr>
            <a:picLocks noChangeAspect="1" noChangeArrowheads="1"/>
          </p:cNvPicPr>
          <p:nvPr/>
        </p:nvPicPr>
        <p:blipFill>
          <a:blip r:embed="rId2" cstate="print"/>
          <a:srcRect/>
          <a:stretch>
            <a:fillRect/>
          </a:stretch>
        </p:blipFill>
        <p:spPr bwMode="auto">
          <a:xfrm>
            <a:off x="609600" y="990600"/>
            <a:ext cx="7696200" cy="3886200"/>
          </a:xfrm>
          <a:prstGeom prst="rect">
            <a:avLst/>
          </a:prstGeom>
          <a:noFill/>
          <a:ln w="9525">
            <a:noFill/>
            <a:miter lim="800000"/>
            <a:headEnd/>
            <a:tailEnd/>
          </a:ln>
        </p:spPr>
      </p:pic>
      <p:sp>
        <p:nvSpPr>
          <p:cNvPr id="21511" name="Text Box 1031"/>
          <p:cNvSpPr txBox="1">
            <a:spLocks noChangeArrowheads="1"/>
          </p:cNvSpPr>
          <p:nvPr/>
        </p:nvSpPr>
        <p:spPr bwMode="auto">
          <a:xfrm>
            <a:off x="4953000" y="0"/>
            <a:ext cx="39624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additive="base">
                                        <p:cTn id="13" dur="500" fill="hold"/>
                                        <p:tgtEl>
                                          <p:spTgt spid="21508"/>
                                        </p:tgtEl>
                                        <p:attrNameLst>
                                          <p:attrName>ppt_x</p:attrName>
                                        </p:attrNameLst>
                                      </p:cBhvr>
                                      <p:tavLst>
                                        <p:tav tm="0">
                                          <p:val>
                                            <p:strVal val="0-#ppt_w/2"/>
                                          </p:val>
                                        </p:tav>
                                        <p:tav tm="100000">
                                          <p:val>
                                            <p:strVal val="#ppt_x"/>
                                          </p:val>
                                        </p:tav>
                                      </p:tavLst>
                                    </p:anim>
                                    <p:anim calcmode="lin" valueType="num">
                                      <p:cBhvr additive="base">
                                        <p:cTn id="14"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21510"/>
                                        </p:tgtEl>
                                        <p:attrNameLst>
                                          <p:attrName>style.visibility</p:attrName>
                                        </p:attrNameLst>
                                      </p:cBhvr>
                                      <p:to>
                                        <p:strVal val="visible"/>
                                      </p:to>
                                    </p:set>
                                    <p:anim calcmode="lin" valueType="num">
                                      <p:cBhvr>
                                        <p:cTn id="19" dur="1000" fill="hold"/>
                                        <p:tgtEl>
                                          <p:spTgt spid="21510"/>
                                        </p:tgtEl>
                                        <p:attrNameLst>
                                          <p:attrName>ppt_w</p:attrName>
                                        </p:attrNameLst>
                                      </p:cBhvr>
                                      <p:tavLst>
                                        <p:tav tm="0">
                                          <p:val>
                                            <p:fltVal val="0"/>
                                          </p:val>
                                        </p:tav>
                                        <p:tav tm="100000">
                                          <p:val>
                                            <p:strVal val="#ppt_w"/>
                                          </p:val>
                                        </p:tav>
                                      </p:tavLst>
                                    </p:anim>
                                    <p:anim calcmode="lin" valueType="num">
                                      <p:cBhvr>
                                        <p:cTn id="20" dur="1000" fill="hold"/>
                                        <p:tgtEl>
                                          <p:spTgt spid="21510"/>
                                        </p:tgtEl>
                                        <p:attrNameLst>
                                          <p:attrName>ppt_h</p:attrName>
                                        </p:attrNameLst>
                                      </p:cBhvr>
                                      <p:tavLst>
                                        <p:tav tm="0">
                                          <p:val>
                                            <p:fltVal val="0"/>
                                          </p:val>
                                        </p:tav>
                                        <p:tav tm="100000">
                                          <p:val>
                                            <p:strVal val="#ppt_h"/>
                                          </p:val>
                                        </p:tav>
                                      </p:tavLst>
                                    </p:anim>
                                    <p:anim calcmode="lin" valueType="num">
                                      <p:cBhvr>
                                        <p:cTn id="21"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509"/>
                                        </p:tgtEl>
                                        <p:attrNameLst>
                                          <p:attrName>style.visibility</p:attrName>
                                        </p:attrNameLst>
                                      </p:cBhvr>
                                      <p:to>
                                        <p:strVal val="visible"/>
                                      </p:to>
                                    </p:set>
                                    <p:anim calcmode="lin" valueType="num">
                                      <p:cBhvr additive="base">
                                        <p:cTn id="27" dur="500" fill="hold"/>
                                        <p:tgtEl>
                                          <p:spTgt spid="21509"/>
                                        </p:tgtEl>
                                        <p:attrNameLst>
                                          <p:attrName>ppt_x</p:attrName>
                                        </p:attrNameLst>
                                      </p:cBhvr>
                                      <p:tavLst>
                                        <p:tav tm="0">
                                          <p:val>
                                            <p:strVal val="#ppt_x"/>
                                          </p:val>
                                        </p:tav>
                                        <p:tav tm="100000">
                                          <p:val>
                                            <p:strVal val="#ppt_x"/>
                                          </p:val>
                                        </p:tav>
                                      </p:tavLst>
                                    </p:anim>
                                    <p:anim calcmode="lin" valueType="num">
                                      <p:cBhvr additive="base">
                                        <p:cTn id="28"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P spid="21509" grpId="0" autoUpdateAnimBg="0"/>
      <p:bldP spid="215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23850" y="260350"/>
            <a:ext cx="7772400" cy="4114800"/>
          </a:xfrm>
        </p:spPr>
        <p:txBody>
          <a:bodyPr/>
          <a:lstStyle/>
          <a:p>
            <a:pPr eaLnBrk="1" hangingPunct="1"/>
            <a:endParaRPr lang="pt-PT" smtClean="0"/>
          </a:p>
        </p:txBody>
      </p:sp>
      <p:pic>
        <p:nvPicPr>
          <p:cNvPr id="19459" name="Picture 5" descr="sl_21"/>
          <p:cNvPicPr>
            <a:picLocks noChangeAspect="1" noChangeArrowheads="1"/>
          </p:cNvPicPr>
          <p:nvPr/>
        </p:nvPicPr>
        <p:blipFill>
          <a:blip r:embed="rId2" cstate="print"/>
          <a:srcRect/>
          <a:stretch>
            <a:fillRect/>
          </a:stretch>
        </p:blipFill>
        <p:spPr bwMode="auto">
          <a:xfrm>
            <a:off x="827088" y="692150"/>
            <a:ext cx="7199312" cy="5400675"/>
          </a:xfrm>
          <a:prstGeom prst="rect">
            <a:avLst/>
          </a:prstGeom>
          <a:noFill/>
          <a:ln w="9525">
            <a:noFill/>
            <a:miter lim="800000"/>
            <a:headEnd/>
            <a:tailEnd/>
          </a:ln>
        </p:spPr>
      </p:pic>
      <p:sp>
        <p:nvSpPr>
          <p:cNvPr id="19460" name="Rectangle 7"/>
          <p:cNvSpPr>
            <a:spLocks noChangeArrowheads="1"/>
          </p:cNvSpPr>
          <p:nvPr/>
        </p:nvSpPr>
        <p:spPr bwMode="auto">
          <a:xfrm>
            <a:off x="395288" y="0"/>
            <a:ext cx="8569325" cy="1557338"/>
          </a:xfrm>
          <a:prstGeom prst="rect">
            <a:avLst/>
          </a:prstGeom>
          <a:solidFill>
            <a:srgbClr val="CCFFFF"/>
          </a:solidFill>
          <a:ln w="9525">
            <a:noFill/>
            <a:miter lim="800000"/>
            <a:headEnd/>
            <a:tailEnd/>
          </a:ln>
        </p:spPr>
        <p:txBody>
          <a:bodyPr wrap="none" anchor="ctr"/>
          <a:lstStyle/>
          <a:p>
            <a:endParaRPr lang="pt-PT"/>
          </a:p>
        </p:txBody>
      </p:sp>
      <p:sp>
        <p:nvSpPr>
          <p:cNvPr id="19461" name="Rectangle 10"/>
          <p:cNvSpPr>
            <a:spLocks noChangeArrowheads="1"/>
          </p:cNvSpPr>
          <p:nvPr/>
        </p:nvSpPr>
        <p:spPr bwMode="auto">
          <a:xfrm>
            <a:off x="323850" y="5373688"/>
            <a:ext cx="8569325" cy="1341437"/>
          </a:xfrm>
          <a:prstGeom prst="rect">
            <a:avLst/>
          </a:prstGeom>
          <a:solidFill>
            <a:srgbClr val="CCFFFF"/>
          </a:solidFill>
          <a:ln w="9525">
            <a:noFill/>
            <a:miter lim="800000"/>
            <a:headEnd/>
            <a:tailEnd/>
          </a:ln>
        </p:spPr>
        <p:txBody>
          <a:bodyPr wrap="none" anchor="ctr"/>
          <a:lstStyle/>
          <a:p>
            <a:endParaRPr lang="pt-PT"/>
          </a:p>
        </p:txBody>
      </p:sp>
      <p:sp>
        <p:nvSpPr>
          <p:cNvPr id="19462" name="Text Box 11"/>
          <p:cNvSpPr txBox="1">
            <a:spLocks noChangeArrowheads="1"/>
          </p:cNvSpPr>
          <p:nvPr/>
        </p:nvSpPr>
        <p:spPr bwMode="auto">
          <a:xfrm>
            <a:off x="2987675" y="4941888"/>
            <a:ext cx="4608513" cy="396875"/>
          </a:xfrm>
          <a:prstGeom prst="rect">
            <a:avLst/>
          </a:prstGeom>
          <a:noFill/>
          <a:ln w="9525">
            <a:noFill/>
            <a:miter lim="800000"/>
            <a:headEnd/>
            <a:tailEnd/>
          </a:ln>
        </p:spPr>
        <p:txBody>
          <a:bodyPr>
            <a:spAutoFit/>
          </a:bodyPr>
          <a:lstStyle/>
          <a:p>
            <a:pPr>
              <a:spcBef>
                <a:spcPct val="50000"/>
              </a:spcBef>
            </a:pPr>
            <a:endParaRPr lang="pt-PT"/>
          </a:p>
        </p:txBody>
      </p:sp>
      <p:sp>
        <p:nvSpPr>
          <p:cNvPr id="19463" name="Text Box 13"/>
          <p:cNvSpPr txBox="1">
            <a:spLocks noChangeArrowheads="1"/>
          </p:cNvSpPr>
          <p:nvPr/>
        </p:nvSpPr>
        <p:spPr bwMode="auto">
          <a:xfrm>
            <a:off x="827088" y="4868863"/>
            <a:ext cx="7058025" cy="517525"/>
          </a:xfrm>
          <a:prstGeom prst="rect">
            <a:avLst/>
          </a:prstGeom>
          <a:noFill/>
          <a:ln w="9525">
            <a:noFill/>
            <a:miter lim="800000"/>
            <a:headEnd/>
            <a:tailEnd/>
          </a:ln>
        </p:spPr>
        <p:txBody>
          <a:bodyPr>
            <a:spAutoFit/>
          </a:bodyPr>
          <a:lstStyle/>
          <a:p>
            <a:pPr algn="ctr">
              <a:spcBef>
                <a:spcPct val="50000"/>
              </a:spcBef>
            </a:pPr>
            <a:r>
              <a:rPr lang="pt-PT" sz="1400" b="1">
                <a:solidFill>
                  <a:schemeClr val="tx2"/>
                </a:solidFill>
              </a:rPr>
              <a:t>O processo mais frequente de reprodução nas bactérias é </a:t>
            </a:r>
            <a:r>
              <a:rPr lang="pt-PT" sz="1400" b="1">
                <a:solidFill>
                  <a:schemeClr val="accent2"/>
                </a:solidFill>
              </a:rPr>
              <a:t>divisão binária </a:t>
            </a:r>
            <a:r>
              <a:rPr lang="pt-PT" sz="1400" b="1"/>
              <a:t>ou</a:t>
            </a:r>
            <a:r>
              <a:rPr lang="pt-PT" sz="1400" b="1">
                <a:solidFill>
                  <a:schemeClr val="accent2"/>
                </a:solidFill>
              </a:rPr>
              <a:t> bipartição</a:t>
            </a:r>
          </a:p>
        </p:txBody>
      </p:sp>
      <p:sp>
        <p:nvSpPr>
          <p:cNvPr id="19464" name="Rectangle 14"/>
          <p:cNvSpPr>
            <a:spLocks noGrp="1" noChangeArrowheads="1"/>
          </p:cNvSpPr>
          <p:nvPr>
            <p:ph type="title"/>
          </p:nvPr>
        </p:nvSpPr>
        <p:spPr/>
        <p:txBody>
          <a:bodyPr/>
          <a:lstStyle/>
          <a:p>
            <a:pPr eaLnBrk="1" hangingPunct="1"/>
            <a:endParaRPr lang="pt-PT" smtClean="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p:cNvSpPr txBox="1">
            <a:spLocks noChangeArrowheads="1"/>
          </p:cNvSpPr>
          <p:nvPr/>
        </p:nvSpPr>
        <p:spPr bwMode="auto">
          <a:xfrm>
            <a:off x="457200" y="1905000"/>
            <a:ext cx="5791200" cy="946150"/>
          </a:xfrm>
          <a:prstGeom prst="rect">
            <a:avLst/>
          </a:prstGeom>
          <a:noFill/>
          <a:ln w="9525">
            <a:noFill/>
            <a:miter lim="800000"/>
            <a:headEnd/>
            <a:tailEnd/>
          </a:ln>
          <a:effectLst/>
        </p:spPr>
        <p:txBody>
          <a:bodyPr>
            <a:spAutoFit/>
          </a:bodyPr>
          <a:lstStyle/>
          <a:p>
            <a:pPr>
              <a:spcBef>
                <a:spcPct val="50000"/>
              </a:spcBef>
              <a:buFont typeface="Wingdings" pitchFamily="2" charset="2"/>
              <a:buChar char="Ø"/>
              <a:tabLst>
                <a:tab pos="3341688" algn="l"/>
              </a:tabLst>
              <a:defRPr/>
            </a:pPr>
            <a:r>
              <a:rPr lang="pt-PT" sz="1800" b="1">
                <a:effectLst>
                  <a:outerShdw blurRad="38100" dist="38100" dir="2700000" algn="tl">
                    <a:srgbClr val="FFFFFF"/>
                  </a:outerShdw>
                </a:effectLst>
              </a:rPr>
              <a:t> Ambos possuem um património genético, constituição molecular orgânica e capacidade reprodutora</a:t>
            </a:r>
            <a:r>
              <a:rPr lang="pt-PT"/>
              <a:t>.</a:t>
            </a:r>
          </a:p>
        </p:txBody>
      </p:sp>
      <p:grpSp>
        <p:nvGrpSpPr>
          <p:cNvPr id="2" name="Group 16"/>
          <p:cNvGrpSpPr>
            <a:grpSpLocks/>
          </p:cNvGrpSpPr>
          <p:nvPr/>
        </p:nvGrpSpPr>
        <p:grpSpPr bwMode="auto">
          <a:xfrm>
            <a:off x="533400" y="2895600"/>
            <a:ext cx="8305800" cy="2857500"/>
            <a:chOff x="336" y="1824"/>
            <a:chExt cx="5232" cy="1800"/>
          </a:xfrm>
        </p:grpSpPr>
        <p:sp>
          <p:nvSpPr>
            <p:cNvPr id="20486" name="Text Box 6"/>
            <p:cNvSpPr txBox="1">
              <a:spLocks noChangeArrowheads="1"/>
            </p:cNvSpPr>
            <p:nvPr/>
          </p:nvSpPr>
          <p:spPr bwMode="auto">
            <a:xfrm>
              <a:off x="336" y="1871"/>
              <a:ext cx="3408" cy="577"/>
            </a:xfrm>
            <a:prstGeom prst="rect">
              <a:avLst/>
            </a:prstGeom>
            <a:noFill/>
            <a:ln w="9525">
              <a:noFill/>
              <a:miter lim="800000"/>
              <a:headEnd/>
              <a:tailEnd/>
            </a:ln>
            <a:effectLst/>
          </p:spPr>
          <p:txBody>
            <a:bodyPr>
              <a:spAutoFit/>
            </a:bodyPr>
            <a:lstStyle/>
            <a:p>
              <a:pPr algn="just">
                <a:spcBef>
                  <a:spcPct val="50000"/>
                </a:spcBef>
                <a:buFont typeface="Wingdings" pitchFamily="2" charset="2"/>
                <a:buChar char="Ø"/>
                <a:defRPr/>
              </a:pPr>
              <a:r>
                <a:rPr lang="pt-PT" sz="1800" b="1">
                  <a:effectLst>
                    <a:outerShdw blurRad="38100" dist="38100" dir="2700000" algn="tl">
                      <a:srgbClr val="FFFFFF"/>
                    </a:outerShdw>
                  </a:effectLst>
                </a:rPr>
                <a:t> Os vírus e as bactérias têm uma estrutura diferente, atacam e infectam de modos diferentes</a:t>
              </a:r>
            </a:p>
          </p:txBody>
        </p:sp>
        <p:pic>
          <p:nvPicPr>
            <p:cNvPr id="20490" name="Picture 8" descr="bacteria"/>
            <p:cNvPicPr>
              <a:picLocks noChangeAspect="1" noChangeArrowheads="1"/>
            </p:cNvPicPr>
            <p:nvPr/>
          </p:nvPicPr>
          <p:blipFill>
            <a:blip r:embed="rId2" cstate="print"/>
            <a:srcRect/>
            <a:stretch>
              <a:fillRect/>
            </a:stretch>
          </p:blipFill>
          <p:spPr bwMode="auto">
            <a:xfrm>
              <a:off x="3744" y="1824"/>
              <a:ext cx="1824" cy="1800"/>
            </a:xfrm>
            <a:prstGeom prst="rect">
              <a:avLst/>
            </a:prstGeom>
            <a:noFill/>
            <a:ln w="9525">
              <a:noFill/>
              <a:miter lim="800000"/>
              <a:headEnd/>
              <a:tailEnd/>
            </a:ln>
          </p:spPr>
        </p:pic>
      </p:grpSp>
      <p:grpSp>
        <p:nvGrpSpPr>
          <p:cNvPr id="3" name="Group 15"/>
          <p:cNvGrpSpPr>
            <a:grpSpLocks/>
          </p:cNvGrpSpPr>
          <p:nvPr/>
        </p:nvGrpSpPr>
        <p:grpSpPr bwMode="auto">
          <a:xfrm>
            <a:off x="533400" y="533400"/>
            <a:ext cx="8001000" cy="2049463"/>
            <a:chOff x="336" y="336"/>
            <a:chExt cx="5040" cy="1291"/>
          </a:xfrm>
        </p:grpSpPr>
        <p:sp>
          <p:nvSpPr>
            <p:cNvPr id="20484" name="Text Box 4"/>
            <p:cNvSpPr txBox="1">
              <a:spLocks noChangeArrowheads="1"/>
            </p:cNvSpPr>
            <p:nvPr/>
          </p:nvSpPr>
          <p:spPr bwMode="auto">
            <a:xfrm>
              <a:off x="336" y="336"/>
              <a:ext cx="3696" cy="750"/>
            </a:xfrm>
            <a:prstGeom prst="rect">
              <a:avLst/>
            </a:prstGeom>
            <a:noFill/>
            <a:ln w="9525">
              <a:noFill/>
              <a:miter lim="800000"/>
              <a:headEnd/>
              <a:tailEnd/>
            </a:ln>
            <a:effectLst/>
          </p:spPr>
          <p:txBody>
            <a:bodyPr>
              <a:spAutoFit/>
            </a:bodyPr>
            <a:lstStyle/>
            <a:p>
              <a:pPr algn="just">
                <a:spcBef>
                  <a:spcPct val="50000"/>
                </a:spcBef>
                <a:buFont typeface="Wingdings" pitchFamily="2" charset="2"/>
                <a:buChar char="Ø"/>
                <a:defRPr/>
              </a:pPr>
              <a:r>
                <a:rPr lang="pt-PT" sz="1800" b="1">
                  <a:effectLst>
                    <a:outerShdw blurRad="38100" dist="38100" dir="2700000" algn="tl">
                      <a:srgbClr val="FFFFFF"/>
                    </a:outerShdw>
                  </a:effectLst>
                </a:rPr>
                <a:t> Entre os organismos patogénicos , os vírus e as bactérias são os  que mais frequentemente causam doenças infecciosas.</a:t>
              </a:r>
            </a:p>
          </p:txBody>
        </p:sp>
        <p:pic>
          <p:nvPicPr>
            <p:cNvPr id="20488" name="Picture 10" descr="Virus_bacteriofago"/>
            <p:cNvPicPr>
              <a:picLocks noChangeAspect="1" noChangeArrowheads="1"/>
            </p:cNvPicPr>
            <p:nvPr/>
          </p:nvPicPr>
          <p:blipFill>
            <a:blip r:embed="rId3" cstate="print"/>
            <a:srcRect/>
            <a:stretch>
              <a:fillRect/>
            </a:stretch>
          </p:blipFill>
          <p:spPr bwMode="auto">
            <a:xfrm>
              <a:off x="4272" y="576"/>
              <a:ext cx="1104" cy="1051"/>
            </a:xfrm>
            <a:prstGeom prst="rect">
              <a:avLst/>
            </a:prstGeom>
            <a:noFill/>
            <a:ln w="9525">
              <a:noFill/>
              <a:miter lim="800000"/>
              <a:headEnd/>
              <a:tailEnd/>
            </a:ln>
          </p:spPr>
        </p:pic>
      </p:grpSp>
      <p:pic>
        <p:nvPicPr>
          <p:cNvPr id="20493" name="Picture 13" descr="virus01"/>
          <p:cNvPicPr>
            <a:picLocks noChangeAspect="1" noChangeArrowheads="1"/>
          </p:cNvPicPr>
          <p:nvPr/>
        </p:nvPicPr>
        <p:blipFill>
          <a:blip r:embed="rId4" cstate="print"/>
          <a:srcRect/>
          <a:stretch>
            <a:fillRect/>
          </a:stretch>
        </p:blipFill>
        <p:spPr bwMode="auto">
          <a:xfrm>
            <a:off x="2057400" y="4038600"/>
            <a:ext cx="2514600" cy="2400300"/>
          </a:xfrm>
          <a:prstGeom prst="rect">
            <a:avLst/>
          </a:prstGeom>
          <a:noFill/>
          <a:ln w="9525">
            <a:noFill/>
            <a:miter lim="800000"/>
            <a:headEnd/>
            <a:tailEnd/>
          </a:ln>
        </p:spPr>
      </p:pic>
      <p:sp>
        <p:nvSpPr>
          <p:cNvPr id="20494" name="Text Box 14"/>
          <p:cNvSpPr txBox="1">
            <a:spLocks noChangeArrowheads="1"/>
          </p:cNvSpPr>
          <p:nvPr/>
        </p:nvSpPr>
        <p:spPr bwMode="auto">
          <a:xfrm>
            <a:off x="5181600" y="0"/>
            <a:ext cx="39624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9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533400" y="533400"/>
            <a:ext cx="8077200" cy="1809750"/>
          </a:xfrm>
          <a:prstGeom prst="rect">
            <a:avLst/>
          </a:prstGeom>
          <a:noFill/>
          <a:ln w="9525">
            <a:noFill/>
            <a:miter lim="800000"/>
            <a:headEnd/>
            <a:tailEnd/>
          </a:ln>
          <a:effectLst/>
        </p:spPr>
        <p:txBody>
          <a:bodyPr>
            <a:spAutoFit/>
          </a:bodyPr>
          <a:lstStyle/>
          <a:p>
            <a:pPr>
              <a:lnSpc>
                <a:spcPct val="115000"/>
              </a:lnSpc>
              <a:spcBef>
                <a:spcPct val="50000"/>
              </a:spcBef>
              <a:buFont typeface="Wingdings" pitchFamily="2" charset="2"/>
              <a:buChar char="ü"/>
              <a:tabLst>
                <a:tab pos="0" algn="l"/>
              </a:tabLst>
              <a:defRPr/>
            </a:pPr>
            <a:r>
              <a:rPr lang="pt-PT" sz="1800" b="1">
                <a:solidFill>
                  <a:srgbClr val="CC0000"/>
                </a:solidFill>
                <a:effectLst>
                  <a:outerShdw blurRad="38100" dist="38100" dir="2700000" algn="tl">
                    <a:srgbClr val="000000"/>
                  </a:outerShdw>
                </a:effectLst>
                <a:cs typeface="Times New Roman" pitchFamily="18" charset="0"/>
              </a:rPr>
              <a:t>AGENTES PATOGÉNICOS</a:t>
            </a:r>
          </a:p>
          <a:p>
            <a:pPr algn="just">
              <a:lnSpc>
                <a:spcPct val="115000"/>
              </a:lnSpc>
              <a:spcBef>
                <a:spcPct val="50000"/>
              </a:spcBef>
              <a:buFont typeface="Wingdings" pitchFamily="2" charset="2"/>
              <a:buNone/>
              <a:tabLst>
                <a:tab pos="0" algn="l"/>
              </a:tabLst>
              <a:defRPr/>
            </a:pPr>
            <a:r>
              <a:rPr lang="pt-PT" sz="1800" b="1">
                <a:solidFill>
                  <a:srgbClr val="660066"/>
                </a:solidFill>
                <a:effectLst>
                  <a:outerShdw blurRad="38100" dist="38100" dir="2700000" algn="tl">
                    <a:srgbClr val="000000"/>
                  </a:outerShdw>
                </a:effectLst>
                <a:cs typeface="Times New Roman" pitchFamily="18" charset="0"/>
              </a:rPr>
              <a:t>A maior parte dos agentes patogénicos que ameaçam o organismo humano são vírus, bactérias, protozoários, fungos, ou animais parasitas  como os  Nematelmintes ou Platelmintes</a:t>
            </a:r>
            <a:endParaRPr lang="pt-PT" sz="1800">
              <a:solidFill>
                <a:srgbClr val="660066"/>
              </a:solidFill>
              <a:effectLst>
                <a:outerShdw blurRad="38100" dist="38100" dir="2700000" algn="tl">
                  <a:srgbClr val="000000"/>
                </a:outerShdw>
              </a:effectLst>
              <a:latin typeface="Times New Roman" pitchFamily="18" charset="0"/>
            </a:endParaRPr>
          </a:p>
        </p:txBody>
      </p:sp>
      <p:sp>
        <p:nvSpPr>
          <p:cNvPr id="13317" name="Text Box 5"/>
          <p:cNvSpPr txBox="1">
            <a:spLocks noChangeArrowheads="1"/>
          </p:cNvSpPr>
          <p:nvPr/>
        </p:nvSpPr>
        <p:spPr bwMode="auto">
          <a:xfrm>
            <a:off x="495300" y="2681288"/>
            <a:ext cx="8153400" cy="1493837"/>
          </a:xfrm>
          <a:prstGeom prst="rect">
            <a:avLst/>
          </a:prstGeom>
          <a:noFill/>
          <a:ln w="9525">
            <a:noFill/>
            <a:miter lim="800000"/>
            <a:headEnd/>
            <a:tailEnd/>
          </a:ln>
          <a:effectLst/>
        </p:spPr>
        <p:txBody>
          <a:bodyPr>
            <a:spAutoFit/>
          </a:bodyPr>
          <a:lstStyle/>
          <a:p>
            <a:pPr>
              <a:lnSpc>
                <a:spcPct val="115000"/>
              </a:lnSpc>
              <a:spcBef>
                <a:spcPct val="50000"/>
              </a:spcBef>
              <a:buFont typeface="Wingdings" pitchFamily="2" charset="2"/>
              <a:buChar char="ü"/>
              <a:defRPr/>
            </a:pPr>
            <a:r>
              <a:rPr lang="pt-PT" sz="1800" b="1">
                <a:solidFill>
                  <a:srgbClr val="CC0000"/>
                </a:solidFill>
                <a:effectLst>
                  <a:outerShdw blurRad="38100" dist="38100" dir="2700000" algn="tl">
                    <a:srgbClr val="000000"/>
                  </a:outerShdw>
                </a:effectLst>
              </a:rPr>
              <a:t>VIAS DE TRANSMISSÃO</a:t>
            </a:r>
          </a:p>
          <a:p>
            <a:pPr algn="just">
              <a:lnSpc>
                <a:spcPct val="115000"/>
              </a:lnSpc>
              <a:spcBef>
                <a:spcPct val="50000"/>
              </a:spcBef>
              <a:defRPr/>
            </a:pPr>
            <a:r>
              <a:rPr lang="pt-PT" sz="1800" b="1">
                <a:solidFill>
                  <a:srgbClr val="660066"/>
                </a:solidFill>
                <a:effectLst>
                  <a:outerShdw blurRad="38100" dist="38100" dir="2700000" algn="tl">
                    <a:srgbClr val="000000"/>
                  </a:outerShdw>
                </a:effectLst>
              </a:rPr>
              <a:t>Os organismos patogénicos podem entrar no corpo dos animais através do ar, da água dos alimentos ou através de lesões na pele ou das mucosas </a:t>
            </a:r>
          </a:p>
        </p:txBody>
      </p:sp>
      <p:sp>
        <p:nvSpPr>
          <p:cNvPr id="13319" name="Text Box 7"/>
          <p:cNvSpPr txBox="1">
            <a:spLocks noChangeArrowheads="1"/>
          </p:cNvSpPr>
          <p:nvPr/>
        </p:nvSpPr>
        <p:spPr bwMode="auto">
          <a:xfrm>
            <a:off x="609600" y="4267200"/>
            <a:ext cx="7543800" cy="2182813"/>
          </a:xfrm>
          <a:prstGeom prst="rect">
            <a:avLst/>
          </a:prstGeom>
          <a:noFill/>
          <a:ln w="9525">
            <a:noFill/>
            <a:miter lim="800000"/>
            <a:headEnd/>
            <a:tailEnd/>
          </a:ln>
          <a:effectLst/>
        </p:spPr>
        <p:txBody>
          <a:bodyPr>
            <a:spAutoFit/>
          </a:bodyPr>
          <a:lstStyle/>
          <a:p>
            <a:pPr>
              <a:lnSpc>
                <a:spcPct val="85000"/>
              </a:lnSpc>
              <a:spcBef>
                <a:spcPct val="50000"/>
              </a:spcBef>
              <a:buFont typeface="Wingdings" pitchFamily="2" charset="2"/>
              <a:buChar char="ü"/>
              <a:defRPr/>
            </a:pPr>
            <a:r>
              <a:rPr lang="pt-PT" sz="1800" b="1">
                <a:solidFill>
                  <a:srgbClr val="990000"/>
                </a:solidFill>
                <a:effectLst>
                  <a:outerShdw blurRad="38100" dist="38100" dir="2700000" algn="tl">
                    <a:srgbClr val="000000"/>
                  </a:outerShdw>
                </a:effectLst>
              </a:rPr>
              <a:t>MEDIDAS DE PREVENÇÃO</a:t>
            </a:r>
          </a:p>
          <a:p>
            <a:pPr>
              <a:lnSpc>
                <a:spcPct val="85000"/>
              </a:lnSpc>
              <a:spcBef>
                <a:spcPct val="50000"/>
              </a:spcBef>
              <a:buFontTx/>
              <a:buChar char="-"/>
              <a:defRPr/>
            </a:pPr>
            <a:r>
              <a:rPr lang="pt-PT" sz="1800" b="1">
                <a:solidFill>
                  <a:srgbClr val="000066"/>
                </a:solidFill>
                <a:effectLst>
                  <a:outerShdw blurRad="38100" dist="38100" dir="2700000" algn="tl">
                    <a:srgbClr val="000000"/>
                  </a:outerShdw>
                </a:effectLst>
              </a:rPr>
              <a:t>Vacinas; </a:t>
            </a:r>
          </a:p>
          <a:p>
            <a:pPr>
              <a:lnSpc>
                <a:spcPct val="85000"/>
              </a:lnSpc>
              <a:spcBef>
                <a:spcPct val="50000"/>
              </a:spcBef>
              <a:buFontTx/>
              <a:buChar char="-"/>
              <a:defRPr/>
            </a:pPr>
            <a:r>
              <a:rPr lang="pt-PT" sz="1800" b="1">
                <a:solidFill>
                  <a:srgbClr val="000066"/>
                </a:solidFill>
                <a:effectLst>
                  <a:outerShdw blurRad="38100" dist="38100" dir="2700000" algn="tl">
                    <a:srgbClr val="000000"/>
                  </a:outerShdw>
                </a:effectLst>
              </a:rPr>
              <a:t>Isolar o doente</a:t>
            </a:r>
          </a:p>
          <a:p>
            <a:pPr>
              <a:lnSpc>
                <a:spcPct val="85000"/>
              </a:lnSpc>
              <a:spcBef>
                <a:spcPct val="50000"/>
              </a:spcBef>
              <a:buFontTx/>
              <a:buChar char="-"/>
              <a:defRPr/>
            </a:pPr>
            <a:r>
              <a:rPr lang="pt-PT" sz="1800" b="1">
                <a:solidFill>
                  <a:srgbClr val="000066"/>
                </a:solidFill>
                <a:effectLst>
                  <a:outerShdw blurRad="38100" dist="38100" dir="2700000" algn="tl">
                    <a:srgbClr val="000000"/>
                  </a:outerShdw>
                </a:effectLst>
              </a:rPr>
              <a:t>Desinfecção/higiene</a:t>
            </a:r>
          </a:p>
          <a:p>
            <a:pPr>
              <a:lnSpc>
                <a:spcPct val="85000"/>
              </a:lnSpc>
              <a:spcBef>
                <a:spcPct val="50000"/>
              </a:spcBef>
              <a:buFontTx/>
              <a:buChar char="-"/>
              <a:defRPr/>
            </a:pPr>
            <a:r>
              <a:rPr lang="pt-PT" sz="1800" b="1">
                <a:solidFill>
                  <a:srgbClr val="000066"/>
                </a:solidFill>
                <a:effectLst>
                  <a:outerShdw blurRad="38100" dist="38100" dir="2700000" algn="tl">
                    <a:srgbClr val="000000"/>
                  </a:outerShdw>
                </a:effectLst>
              </a:rPr>
              <a:t>Vigilância </a:t>
            </a:r>
          </a:p>
          <a:p>
            <a:pPr>
              <a:lnSpc>
                <a:spcPct val="85000"/>
              </a:lnSpc>
              <a:spcBef>
                <a:spcPct val="50000"/>
              </a:spcBef>
              <a:buFontTx/>
              <a:buChar char="-"/>
              <a:defRPr/>
            </a:pPr>
            <a:r>
              <a:rPr lang="pt-PT" sz="1800" b="1">
                <a:solidFill>
                  <a:srgbClr val="000066"/>
                </a:solidFill>
                <a:effectLst>
                  <a:outerShdw blurRad="38100" dist="38100" dir="2700000" algn="tl">
                    <a:srgbClr val="000000"/>
                  </a:outerShdw>
                </a:effectLst>
              </a:rPr>
              <a:t>...</a:t>
            </a:r>
          </a:p>
        </p:txBody>
      </p:sp>
      <p:sp>
        <p:nvSpPr>
          <p:cNvPr id="13320" name="Text Box 8"/>
          <p:cNvSpPr txBox="1">
            <a:spLocks noChangeArrowheads="1"/>
          </p:cNvSpPr>
          <p:nvPr/>
        </p:nvSpPr>
        <p:spPr bwMode="auto">
          <a:xfrm>
            <a:off x="7315200" y="0"/>
            <a:ext cx="1828800" cy="396875"/>
          </a:xfrm>
          <a:prstGeom prst="rect">
            <a:avLst/>
          </a:prstGeom>
          <a:noFill/>
          <a:ln w="9525">
            <a:noFill/>
            <a:miter lim="800000"/>
            <a:headEnd/>
            <a:tailEnd/>
          </a:ln>
          <a:effectLst/>
        </p:spPr>
        <p:txBody>
          <a:bodyPr>
            <a:spAutoFit/>
          </a:bodyPr>
          <a:lstStyle/>
          <a:p>
            <a:pPr>
              <a:spcBef>
                <a:spcPct val="50000"/>
              </a:spcBef>
              <a:defRPr/>
            </a:pPr>
            <a:r>
              <a:rPr lang="pt-PT" b="1">
                <a:solidFill>
                  <a:srgbClr val="990000"/>
                </a:solidFill>
                <a:effectLst>
                  <a:outerShdw blurRad="38100" dist="38100" dir="2700000" algn="tl">
                    <a:srgbClr val="000000"/>
                  </a:outerShdw>
                </a:effectLst>
              </a:rPr>
              <a:t>síntese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additive="base">
                                        <p:cTn id="7" dur="500" fill="hold"/>
                                        <p:tgtEl>
                                          <p:spTgt spid="13320"/>
                                        </p:tgtEl>
                                        <p:attrNameLst>
                                          <p:attrName>ppt_x</p:attrName>
                                        </p:attrNameLst>
                                      </p:cBhvr>
                                      <p:tavLst>
                                        <p:tav tm="0">
                                          <p:val>
                                            <p:strVal val="0-#ppt_w/2"/>
                                          </p:val>
                                        </p:tav>
                                        <p:tav tm="100000">
                                          <p:val>
                                            <p:strVal val="#ppt_x"/>
                                          </p:val>
                                        </p:tav>
                                      </p:tavLst>
                                    </p:anim>
                                    <p:anim calcmode="lin" valueType="num">
                                      <p:cBhvr additive="base">
                                        <p:cTn id="8"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6"/>
                                        </p:tgtEl>
                                        <p:attrNameLst>
                                          <p:attrName>style.visibility</p:attrName>
                                        </p:attrNameLst>
                                      </p:cBhvr>
                                      <p:to>
                                        <p:strVal val="visible"/>
                                      </p:to>
                                    </p:set>
                                    <p:anim calcmode="lin" valueType="num">
                                      <p:cBhvr additive="base">
                                        <p:cTn id="13" dur="500" fill="hold"/>
                                        <p:tgtEl>
                                          <p:spTgt spid="13316"/>
                                        </p:tgtEl>
                                        <p:attrNameLst>
                                          <p:attrName>ppt_x</p:attrName>
                                        </p:attrNameLst>
                                      </p:cBhvr>
                                      <p:tavLst>
                                        <p:tav tm="0">
                                          <p:val>
                                            <p:strVal val="0-#ppt_w/2"/>
                                          </p:val>
                                        </p:tav>
                                        <p:tav tm="100000">
                                          <p:val>
                                            <p:strVal val="#ppt_x"/>
                                          </p:val>
                                        </p:tav>
                                      </p:tavLst>
                                    </p:anim>
                                    <p:anim calcmode="lin" valueType="num">
                                      <p:cBhvr additive="base">
                                        <p:cTn id="14"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7"/>
                                        </p:tgtEl>
                                        <p:attrNameLst>
                                          <p:attrName>style.visibility</p:attrName>
                                        </p:attrNameLst>
                                      </p:cBhvr>
                                      <p:to>
                                        <p:strVal val="visible"/>
                                      </p:to>
                                    </p:set>
                                    <p:anim calcmode="lin" valueType="num">
                                      <p:cBhvr additive="base">
                                        <p:cTn id="19" dur="500" fill="hold"/>
                                        <p:tgtEl>
                                          <p:spTgt spid="13317"/>
                                        </p:tgtEl>
                                        <p:attrNameLst>
                                          <p:attrName>ppt_x</p:attrName>
                                        </p:attrNameLst>
                                      </p:cBhvr>
                                      <p:tavLst>
                                        <p:tav tm="0">
                                          <p:val>
                                            <p:strVal val="0-#ppt_w/2"/>
                                          </p:val>
                                        </p:tav>
                                        <p:tav tm="100000">
                                          <p:val>
                                            <p:strVal val="#ppt_x"/>
                                          </p:val>
                                        </p:tav>
                                      </p:tavLst>
                                    </p:anim>
                                    <p:anim calcmode="lin" valueType="num">
                                      <p:cBhvr additive="base">
                                        <p:cTn id="20"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9"/>
                                        </p:tgtEl>
                                        <p:attrNameLst>
                                          <p:attrName>style.visibility</p:attrName>
                                        </p:attrNameLst>
                                      </p:cBhvr>
                                      <p:to>
                                        <p:strVal val="visible"/>
                                      </p:to>
                                    </p:set>
                                    <p:anim calcmode="lin" valueType="num">
                                      <p:cBhvr additive="base">
                                        <p:cTn id="25" dur="500" fill="hold"/>
                                        <p:tgtEl>
                                          <p:spTgt spid="13319"/>
                                        </p:tgtEl>
                                        <p:attrNameLst>
                                          <p:attrName>ppt_x</p:attrName>
                                        </p:attrNameLst>
                                      </p:cBhvr>
                                      <p:tavLst>
                                        <p:tav tm="0">
                                          <p:val>
                                            <p:strVal val="0-#ppt_w/2"/>
                                          </p:val>
                                        </p:tav>
                                        <p:tav tm="100000">
                                          <p:val>
                                            <p:strVal val="#ppt_x"/>
                                          </p:val>
                                        </p:tav>
                                      </p:tavLst>
                                    </p:anim>
                                    <p:anim calcmode="lin" valueType="num">
                                      <p:cBhvr additive="base">
                                        <p:cTn id="26"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P spid="13317" grpId="0" autoUpdateAnimBg="0"/>
      <p:bldP spid="13319" grpId="0" autoUpdateAnimBg="0"/>
      <p:bldP spid="1332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4267200" y="685800"/>
            <a:ext cx="4495800" cy="2654300"/>
          </a:xfrm>
          <a:prstGeom prst="rect">
            <a:avLst/>
          </a:prstGeom>
          <a:noFill/>
          <a:ln w="9525">
            <a:noFill/>
            <a:miter lim="800000"/>
            <a:headEnd/>
            <a:tailEnd/>
          </a:ln>
          <a:effectLst/>
        </p:spPr>
        <p:txBody>
          <a:bodyPr>
            <a:spAutoFit/>
          </a:bodyPr>
          <a:lstStyle/>
          <a:p>
            <a:pPr algn="ctr">
              <a:spcBef>
                <a:spcPct val="50000"/>
              </a:spcBef>
              <a:defRPr/>
            </a:pPr>
            <a:r>
              <a:rPr lang="pt-PT" sz="2800" b="1">
                <a:solidFill>
                  <a:srgbClr val="660066"/>
                </a:solidFill>
                <a:effectLst>
                  <a:outerShdw blurRad="38100" dist="38100" dir="2700000" algn="tl">
                    <a:srgbClr val="C0C0C0"/>
                  </a:outerShdw>
                </a:effectLst>
                <a:latin typeface="Comic Sans MS" pitchFamily="66" charset="0"/>
              </a:rPr>
              <a:t>PORQUE NÃO SUCUMBIMOS NESTE “MAR” DE MICROORGANISMOS POTENCIALMENTE PERIGOSOS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1027"/>
          <p:cNvSpPr txBox="1">
            <a:spLocks noChangeArrowheads="1"/>
          </p:cNvSpPr>
          <p:nvPr/>
        </p:nvSpPr>
        <p:spPr bwMode="auto">
          <a:xfrm>
            <a:off x="533400" y="457200"/>
            <a:ext cx="8077200" cy="701675"/>
          </a:xfrm>
          <a:prstGeom prst="rect">
            <a:avLst/>
          </a:prstGeom>
          <a:noFill/>
          <a:ln w="9525">
            <a:noFill/>
            <a:miter lim="800000"/>
            <a:headEnd/>
            <a:tailEnd/>
          </a:ln>
          <a:effectLst/>
        </p:spPr>
        <p:txBody>
          <a:bodyPr>
            <a:spAutoFit/>
          </a:bodyPr>
          <a:lstStyle/>
          <a:p>
            <a:pPr>
              <a:spcBef>
                <a:spcPct val="50000"/>
              </a:spcBef>
              <a:buFont typeface="Wingdings" pitchFamily="2" charset="2"/>
              <a:buNone/>
              <a:defRPr/>
            </a:pPr>
            <a:r>
              <a:rPr lang="pt-PT" b="1">
                <a:effectLst>
                  <a:outerShdw blurRad="38100" dist="38100" dir="2700000" algn="tl">
                    <a:srgbClr val="FFFFFF"/>
                  </a:outerShdw>
                </a:effectLst>
              </a:rPr>
              <a:t>... porque possuímos um sistema de defesa complexo- </a:t>
            </a:r>
            <a:r>
              <a:rPr lang="pt-PT" b="1">
                <a:solidFill>
                  <a:srgbClr val="CC9900"/>
                </a:solidFill>
                <a:effectLst>
                  <a:outerShdw blurRad="38100" dist="38100" dir="2700000" algn="tl">
                    <a:srgbClr val="000000"/>
                  </a:outerShdw>
                </a:effectLst>
              </a:rPr>
              <a:t>O SISTEMA IMUNITÁRIO</a:t>
            </a:r>
          </a:p>
        </p:txBody>
      </p:sp>
      <p:grpSp>
        <p:nvGrpSpPr>
          <p:cNvPr id="2" name="Group 1032"/>
          <p:cNvGrpSpPr>
            <a:grpSpLocks/>
          </p:cNvGrpSpPr>
          <p:nvPr/>
        </p:nvGrpSpPr>
        <p:grpSpPr bwMode="auto">
          <a:xfrm>
            <a:off x="533400" y="1905000"/>
            <a:ext cx="8229600" cy="4017963"/>
            <a:chOff x="336" y="1200"/>
            <a:chExt cx="5184" cy="2531"/>
          </a:xfrm>
        </p:grpSpPr>
        <p:pic>
          <p:nvPicPr>
            <p:cNvPr id="23556" name="Picture 1029" descr="Fagocitose"/>
            <p:cNvPicPr>
              <a:picLocks noChangeAspect="1" noChangeArrowheads="1"/>
            </p:cNvPicPr>
            <p:nvPr/>
          </p:nvPicPr>
          <p:blipFill>
            <a:blip r:embed="rId2" cstate="print"/>
            <a:srcRect/>
            <a:stretch>
              <a:fillRect/>
            </a:stretch>
          </p:blipFill>
          <p:spPr bwMode="auto">
            <a:xfrm>
              <a:off x="336" y="1200"/>
              <a:ext cx="2736" cy="2496"/>
            </a:xfrm>
            <a:prstGeom prst="rect">
              <a:avLst/>
            </a:prstGeom>
            <a:noFill/>
            <a:ln w="9525">
              <a:noFill/>
              <a:miter lim="800000"/>
              <a:headEnd/>
              <a:tailEnd/>
            </a:ln>
          </p:spPr>
        </p:pic>
        <p:sp>
          <p:nvSpPr>
            <p:cNvPr id="37894" name="Text Box 1030"/>
            <p:cNvSpPr txBox="1">
              <a:spLocks noChangeArrowheads="1"/>
            </p:cNvSpPr>
            <p:nvPr/>
          </p:nvSpPr>
          <p:spPr bwMode="auto">
            <a:xfrm>
              <a:off x="3312" y="1344"/>
              <a:ext cx="2208" cy="2387"/>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sz="1800" b="1">
                  <a:solidFill>
                    <a:srgbClr val="CC9900"/>
                  </a:solidFill>
                  <a:effectLst>
                    <a:outerShdw blurRad="38100" dist="38100" dir="2700000" algn="tl">
                      <a:srgbClr val="000000"/>
                    </a:outerShdw>
                  </a:effectLst>
                </a:rPr>
                <a:t> Sistema imunitário</a:t>
              </a:r>
            </a:p>
            <a:p>
              <a:pPr>
                <a:spcBef>
                  <a:spcPct val="50000"/>
                </a:spcBef>
                <a:defRPr/>
              </a:pPr>
              <a:r>
                <a:rPr lang="pt-PT" sz="1600" b="1">
                  <a:effectLst>
                    <a:outerShdw blurRad="38100" dist="38100" dir="2700000" algn="tl">
                      <a:srgbClr val="FFFFFF"/>
                    </a:outerShdw>
                  </a:effectLst>
                </a:rPr>
                <a:t>Conjunto de diversos tipos de células e órgãos que protegem o organismos dos animais de potenciais agentes agressores biológicos (microrganismos) ou químicos(toxinas) .</a:t>
              </a:r>
            </a:p>
            <a:p>
              <a:pPr>
                <a:spcBef>
                  <a:spcPct val="50000"/>
                </a:spcBef>
                <a:defRPr/>
              </a:pPr>
              <a:r>
                <a:rPr lang="pt-PT" sz="1600" b="1">
                  <a:effectLst>
                    <a:outerShdw blurRad="38100" dist="38100" dir="2700000" algn="tl">
                      <a:srgbClr val="FFFFFF"/>
                    </a:outerShdw>
                  </a:effectLst>
                </a:rPr>
                <a:t>Este sistema também é responsável pela </a:t>
              </a:r>
              <a:r>
                <a:rPr lang="pt-PT" sz="1600" b="1">
                  <a:solidFill>
                    <a:schemeClr val="accent2"/>
                  </a:solidFill>
                  <a:effectLst>
                    <a:outerShdw blurRad="38100" dist="38100" dir="2700000" algn="tl">
                      <a:srgbClr val="000000"/>
                    </a:outerShdw>
                  </a:effectLst>
                </a:rPr>
                <a:t>vigilância</a:t>
              </a:r>
              <a:r>
                <a:rPr lang="pt-PT" sz="1600" b="1">
                  <a:effectLst>
                    <a:outerShdw blurRad="38100" dist="38100" dir="2700000" algn="tl">
                      <a:srgbClr val="FFFFFF"/>
                    </a:outerShdw>
                  </a:effectLst>
                </a:rPr>
                <a:t> e destruição de células envelhecidas e anormais(cancerosas), do próprio organismo.</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0-#ppt_w/2"/>
                                          </p:val>
                                        </p:tav>
                                        <p:tav tm="100000">
                                          <p:val>
                                            <p:strVal val="#ppt_x"/>
                                          </p:val>
                                        </p:tav>
                                      </p:tavLst>
                                    </p:anim>
                                    <p:anim calcmode="lin" valueType="num">
                                      <p:cBhvr additive="base">
                                        <p:cTn id="8" dur="500" fill="hold"/>
                                        <p:tgtEl>
                                          <p:spTgt spid="378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anim to="" calcmode="lin" valueType="num">
                                      <p:cBhvr>
                                        <p:cTn id="13"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3505200" y="228600"/>
            <a:ext cx="5638800" cy="396875"/>
          </a:xfrm>
          <a:prstGeom prst="rect">
            <a:avLst/>
          </a:prstGeom>
          <a:noFill/>
          <a:ln w="9525">
            <a:noFill/>
            <a:miter lim="800000"/>
            <a:headEnd/>
            <a:tailEnd/>
          </a:ln>
          <a:effectLst/>
        </p:spPr>
        <p:txBody>
          <a:bodyPr>
            <a:spAutoFit/>
          </a:bodyPr>
          <a:lstStyle/>
          <a:p>
            <a:pPr>
              <a:spcBef>
                <a:spcPct val="50000"/>
              </a:spcBef>
              <a:defRPr/>
            </a:pPr>
            <a:r>
              <a:rPr lang="pt-PT" b="1">
                <a:solidFill>
                  <a:srgbClr val="CC0099"/>
                </a:solidFill>
                <a:effectLst>
                  <a:outerShdw blurRad="38100" dist="38100" dir="2700000" algn="tl">
                    <a:srgbClr val="000000"/>
                  </a:outerShdw>
                </a:effectLst>
              </a:rPr>
              <a:t>Constituição do sistema imunitário</a:t>
            </a:r>
            <a:r>
              <a:rPr lang="pt-PT">
                <a:solidFill>
                  <a:srgbClr val="CC0099"/>
                </a:solidFill>
              </a:rPr>
              <a:t> </a:t>
            </a:r>
          </a:p>
        </p:txBody>
      </p:sp>
      <p:pic>
        <p:nvPicPr>
          <p:cNvPr id="25605" name="Picture 5" descr="sistema_linfatico"/>
          <p:cNvPicPr>
            <a:picLocks noChangeAspect="1" noChangeArrowheads="1"/>
          </p:cNvPicPr>
          <p:nvPr/>
        </p:nvPicPr>
        <p:blipFill>
          <a:blip r:embed="rId2" cstate="print"/>
          <a:srcRect/>
          <a:stretch>
            <a:fillRect/>
          </a:stretch>
        </p:blipFill>
        <p:spPr bwMode="auto">
          <a:xfrm>
            <a:off x="304800" y="485775"/>
            <a:ext cx="2895600" cy="5886450"/>
          </a:xfrm>
          <a:prstGeom prst="rect">
            <a:avLst/>
          </a:prstGeom>
          <a:noFill/>
          <a:ln w="9525">
            <a:noFill/>
            <a:miter lim="800000"/>
            <a:headEnd/>
            <a:tailEnd/>
          </a:ln>
        </p:spPr>
      </p:pic>
      <p:sp>
        <p:nvSpPr>
          <p:cNvPr id="25606" name="Text Box 6"/>
          <p:cNvSpPr txBox="1">
            <a:spLocks noChangeArrowheads="1"/>
          </p:cNvSpPr>
          <p:nvPr/>
        </p:nvSpPr>
        <p:spPr bwMode="auto">
          <a:xfrm>
            <a:off x="3581400" y="990600"/>
            <a:ext cx="5105400" cy="1449388"/>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b="1">
                <a:solidFill>
                  <a:srgbClr val="CC0099"/>
                </a:solidFill>
                <a:effectLst>
                  <a:outerShdw blurRad="38100" dist="38100" dir="2700000" algn="tl">
                    <a:srgbClr val="000000"/>
                  </a:outerShdw>
                </a:effectLst>
              </a:rPr>
              <a:t>Órgãos linfóides primários</a:t>
            </a:r>
            <a:r>
              <a:rPr lang="pt-PT" b="1">
                <a:effectLst>
                  <a:outerShdw blurRad="38100" dist="38100" dir="2700000" algn="tl">
                    <a:srgbClr val="FFFFFF"/>
                  </a:outerShdw>
                </a:effectLst>
              </a:rPr>
              <a:t> </a:t>
            </a:r>
          </a:p>
          <a:p>
            <a:pPr>
              <a:spcBef>
                <a:spcPct val="50000"/>
              </a:spcBef>
              <a:buFont typeface="Wingdings" pitchFamily="2" charset="2"/>
              <a:buNone/>
              <a:defRPr/>
            </a:pPr>
            <a:r>
              <a:rPr lang="pt-PT" sz="1400" b="1">
                <a:effectLst>
                  <a:outerShdw blurRad="38100" dist="38100" dir="2700000" algn="tl">
                    <a:srgbClr val="FFFFFF"/>
                  </a:outerShdw>
                </a:effectLst>
              </a:rPr>
              <a:t>Locais de formação das células imunitárias </a:t>
            </a:r>
          </a:p>
          <a:p>
            <a:pPr>
              <a:spcBef>
                <a:spcPct val="50000"/>
              </a:spcBef>
              <a:buFont typeface="Wingdings" pitchFamily="2" charset="2"/>
              <a:buChar char="ü"/>
              <a:defRPr/>
            </a:pPr>
            <a:r>
              <a:rPr lang="pt-PT" sz="1600" b="1">
                <a:effectLst>
                  <a:outerShdw blurRad="38100" dist="38100" dir="2700000" algn="tl">
                    <a:srgbClr val="FFFFFF"/>
                  </a:outerShdw>
                </a:effectLst>
              </a:rPr>
              <a:t> Timo</a:t>
            </a:r>
          </a:p>
          <a:p>
            <a:pPr>
              <a:spcBef>
                <a:spcPct val="50000"/>
              </a:spcBef>
              <a:buFont typeface="Wingdings" pitchFamily="2" charset="2"/>
              <a:buChar char="ü"/>
              <a:defRPr/>
            </a:pPr>
            <a:r>
              <a:rPr lang="pt-PT" sz="1600" b="1">
                <a:effectLst>
                  <a:outerShdw blurRad="38100" dist="38100" dir="2700000" algn="tl">
                    <a:srgbClr val="FFFFFF"/>
                  </a:outerShdw>
                </a:effectLst>
              </a:rPr>
              <a:t> Medula óssea vermelha</a:t>
            </a:r>
            <a:endParaRPr lang="pt-PT" b="1">
              <a:effectLst>
                <a:outerShdw blurRad="38100" dist="38100" dir="2700000" algn="tl">
                  <a:srgbClr val="FFFFFF"/>
                </a:outerShdw>
              </a:effectLst>
            </a:endParaRPr>
          </a:p>
        </p:txBody>
      </p:sp>
      <p:sp>
        <p:nvSpPr>
          <p:cNvPr id="25608" name="Text Box 8"/>
          <p:cNvSpPr txBox="1">
            <a:spLocks noChangeArrowheads="1"/>
          </p:cNvSpPr>
          <p:nvPr/>
        </p:nvSpPr>
        <p:spPr bwMode="auto">
          <a:xfrm>
            <a:off x="3581400" y="2819400"/>
            <a:ext cx="5181600" cy="2662238"/>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b="1">
                <a:effectLst>
                  <a:outerShdw blurRad="38100" dist="38100" dir="2700000" algn="tl">
                    <a:srgbClr val="FFFFFF"/>
                  </a:outerShdw>
                </a:effectLst>
              </a:rPr>
              <a:t> </a:t>
            </a:r>
            <a:r>
              <a:rPr lang="pt-PT" b="1">
                <a:solidFill>
                  <a:srgbClr val="CC0099"/>
                </a:solidFill>
                <a:effectLst>
                  <a:outerShdw blurRad="38100" dist="38100" dir="2700000" algn="tl">
                    <a:srgbClr val="000000"/>
                  </a:outerShdw>
                </a:effectLst>
              </a:rPr>
              <a:t>Órgãos linfóides secundários</a:t>
            </a:r>
            <a:r>
              <a:rPr lang="pt-PT" b="1">
                <a:effectLst>
                  <a:outerShdw blurRad="38100" dist="38100" dir="2700000" algn="tl">
                    <a:srgbClr val="FFFFFF"/>
                  </a:outerShdw>
                </a:effectLst>
              </a:rPr>
              <a:t> </a:t>
            </a:r>
          </a:p>
          <a:p>
            <a:pPr>
              <a:spcBef>
                <a:spcPct val="50000"/>
              </a:spcBef>
              <a:buFont typeface="Wingdings" pitchFamily="2" charset="2"/>
              <a:buNone/>
              <a:defRPr/>
            </a:pPr>
            <a:r>
              <a:rPr lang="pt-PT" b="1">
                <a:effectLst>
                  <a:outerShdw blurRad="38100" dist="38100" dir="2700000" algn="tl">
                    <a:srgbClr val="FFFFFF"/>
                  </a:outerShdw>
                </a:effectLst>
              </a:rPr>
              <a:t> </a:t>
            </a:r>
            <a:r>
              <a:rPr lang="pt-PT" sz="1400" b="1">
                <a:effectLst>
                  <a:outerShdw blurRad="38100" dist="38100" dir="2700000" algn="tl">
                    <a:srgbClr val="FFFFFF"/>
                  </a:outerShdw>
                </a:effectLst>
              </a:rPr>
              <a:t>Locais de circulação e armazenamento das células imunitárias</a:t>
            </a:r>
          </a:p>
          <a:p>
            <a:pPr>
              <a:spcBef>
                <a:spcPct val="50000"/>
              </a:spcBef>
              <a:buFont typeface="Wingdings" pitchFamily="2" charset="2"/>
              <a:buChar char="ü"/>
              <a:defRPr/>
            </a:pPr>
            <a:r>
              <a:rPr lang="pt-PT" sz="1400" b="1">
                <a:effectLst>
                  <a:outerShdw blurRad="38100" dist="38100" dir="2700000" algn="tl">
                    <a:srgbClr val="FFFFFF"/>
                  </a:outerShdw>
                </a:effectLst>
              </a:rPr>
              <a:t>Baço, </a:t>
            </a:r>
          </a:p>
          <a:p>
            <a:pPr>
              <a:spcBef>
                <a:spcPct val="50000"/>
              </a:spcBef>
              <a:buFont typeface="Wingdings" pitchFamily="2" charset="2"/>
              <a:buChar char="ü"/>
              <a:defRPr/>
            </a:pPr>
            <a:r>
              <a:rPr lang="pt-PT" sz="1400" b="1">
                <a:effectLst>
                  <a:outerShdw blurRad="38100" dist="38100" dir="2700000" algn="tl">
                    <a:srgbClr val="FFFFFF"/>
                  </a:outerShdw>
                </a:effectLst>
              </a:rPr>
              <a:t>Amígdalas,</a:t>
            </a:r>
          </a:p>
          <a:p>
            <a:pPr>
              <a:spcBef>
                <a:spcPct val="50000"/>
              </a:spcBef>
              <a:buFont typeface="Wingdings" pitchFamily="2" charset="2"/>
              <a:buChar char="ü"/>
              <a:defRPr/>
            </a:pPr>
            <a:r>
              <a:rPr lang="pt-PT" sz="1400" b="1">
                <a:effectLst>
                  <a:outerShdw blurRad="38100" dist="38100" dir="2700000" algn="tl">
                    <a:srgbClr val="FFFFFF"/>
                  </a:outerShdw>
                </a:effectLst>
              </a:rPr>
              <a:t> Gânglios</a:t>
            </a:r>
          </a:p>
          <a:p>
            <a:pPr>
              <a:spcBef>
                <a:spcPct val="50000"/>
              </a:spcBef>
              <a:buFont typeface="Wingdings" pitchFamily="2" charset="2"/>
              <a:buChar char="ü"/>
              <a:defRPr/>
            </a:pPr>
            <a:r>
              <a:rPr lang="pt-PT" sz="1400" b="1">
                <a:effectLst>
                  <a:outerShdw blurRad="38100" dist="38100" dir="2700000" algn="tl">
                    <a:srgbClr val="FFFFFF"/>
                  </a:outerShdw>
                </a:effectLst>
              </a:rPr>
              <a:t>Tecido linfático disperso associado a mucosas.</a:t>
            </a:r>
          </a:p>
          <a:p>
            <a:pPr>
              <a:spcBef>
                <a:spcPct val="50000"/>
              </a:spcBef>
              <a:buFont typeface="Wingdings" pitchFamily="2" charset="2"/>
              <a:buChar char="ü"/>
              <a:defRPr/>
            </a:pPr>
            <a:r>
              <a:rPr lang="pt-PT" sz="1400" b="1">
                <a:effectLst>
                  <a:outerShdw blurRad="38100" dist="38100" dir="2700000" algn="tl">
                    <a:srgbClr val="FFFFFF"/>
                  </a:outerShdw>
                </a:effectLst>
              </a:rPr>
              <a:t> Vasos linfáticos</a:t>
            </a:r>
          </a:p>
        </p:txBody>
      </p:sp>
      <p:sp>
        <p:nvSpPr>
          <p:cNvPr id="25610" name="Text Box 10"/>
          <p:cNvSpPr txBox="1">
            <a:spLocks noChangeArrowheads="1"/>
          </p:cNvSpPr>
          <p:nvPr/>
        </p:nvSpPr>
        <p:spPr bwMode="auto">
          <a:xfrm>
            <a:off x="3429000" y="5715000"/>
            <a:ext cx="5105400" cy="641350"/>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b="1">
                <a:solidFill>
                  <a:srgbClr val="CC0099"/>
                </a:solidFill>
                <a:effectLst>
                  <a:outerShdw blurRad="38100" dist="38100" dir="2700000" algn="tl">
                    <a:srgbClr val="000000"/>
                  </a:outerShdw>
                </a:effectLst>
              </a:rPr>
              <a:t>Células efectoras</a:t>
            </a:r>
            <a:r>
              <a:rPr lang="pt-PT" b="1">
                <a:effectLst>
                  <a:outerShdw blurRad="38100" dist="38100" dir="2700000" algn="tl">
                    <a:srgbClr val="FFFFFF"/>
                  </a:outerShdw>
                </a:effectLst>
              </a:rPr>
              <a:t>- </a:t>
            </a:r>
            <a:r>
              <a:rPr lang="pt-PT" sz="1600" b="1">
                <a:effectLst>
                  <a:outerShdw blurRad="38100" dist="38100" dir="2700000" algn="tl">
                    <a:srgbClr val="FFFFFF"/>
                  </a:outerShdw>
                </a:effectLst>
              </a:rPr>
              <a:t>Diferentes tipos de leucócitos</a:t>
            </a:r>
          </a:p>
        </p:txBody>
      </p:sp>
      <p:grpSp>
        <p:nvGrpSpPr>
          <p:cNvPr id="2" name="Group 14"/>
          <p:cNvGrpSpPr>
            <a:grpSpLocks/>
          </p:cNvGrpSpPr>
          <p:nvPr/>
        </p:nvGrpSpPr>
        <p:grpSpPr bwMode="auto">
          <a:xfrm>
            <a:off x="1676400" y="5029200"/>
            <a:ext cx="1828800" cy="1493838"/>
            <a:chOff x="2304" y="3216"/>
            <a:chExt cx="1152" cy="941"/>
          </a:xfrm>
        </p:grpSpPr>
        <p:pic>
          <p:nvPicPr>
            <p:cNvPr id="24584" name="Picture 12" descr="Leucócitobasófilo"/>
            <p:cNvPicPr>
              <a:picLocks noChangeAspect="1" noChangeArrowheads="1"/>
            </p:cNvPicPr>
            <p:nvPr/>
          </p:nvPicPr>
          <p:blipFill>
            <a:blip r:embed="rId3" cstate="print"/>
            <a:srcRect/>
            <a:stretch>
              <a:fillRect/>
            </a:stretch>
          </p:blipFill>
          <p:spPr bwMode="auto">
            <a:xfrm>
              <a:off x="2352" y="3216"/>
              <a:ext cx="1056" cy="931"/>
            </a:xfrm>
            <a:prstGeom prst="rect">
              <a:avLst/>
            </a:prstGeom>
            <a:noFill/>
            <a:ln w="9525">
              <a:noFill/>
              <a:miter lim="800000"/>
              <a:headEnd/>
              <a:tailEnd/>
            </a:ln>
          </p:spPr>
        </p:pic>
        <p:sp>
          <p:nvSpPr>
            <p:cNvPr id="24585" name="Text Box 13"/>
            <p:cNvSpPr txBox="1">
              <a:spLocks noChangeArrowheads="1"/>
            </p:cNvSpPr>
            <p:nvPr/>
          </p:nvSpPr>
          <p:spPr bwMode="auto">
            <a:xfrm>
              <a:off x="2304" y="3984"/>
              <a:ext cx="1152" cy="173"/>
            </a:xfrm>
            <a:prstGeom prst="rect">
              <a:avLst/>
            </a:prstGeom>
            <a:noFill/>
            <a:ln w="9525">
              <a:noFill/>
              <a:miter lim="800000"/>
              <a:headEnd/>
              <a:tailEnd/>
            </a:ln>
          </p:spPr>
          <p:txBody>
            <a:bodyPr>
              <a:spAutoFit/>
            </a:bodyPr>
            <a:lstStyle/>
            <a:p>
              <a:pPr>
                <a:spcBef>
                  <a:spcPct val="50000"/>
                </a:spcBef>
              </a:pPr>
              <a:r>
                <a:rPr lang="pt-PT" sz="1200" b="1"/>
                <a:t>Leucócito/basófilo</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anim calcmode="lin" valueType="num">
                                      <p:cBhvr>
                                        <p:cTn id="11" dur="1000" fill="hold"/>
                                        <p:tgtEl>
                                          <p:spTgt spid="25605"/>
                                        </p:tgtEl>
                                        <p:attrNameLst>
                                          <p:attrName>ppt_w</p:attrName>
                                        </p:attrNameLst>
                                      </p:cBhvr>
                                      <p:tavLst>
                                        <p:tav tm="0">
                                          <p:val>
                                            <p:fltVal val="0"/>
                                          </p:val>
                                        </p:tav>
                                        <p:tav tm="100000">
                                          <p:val>
                                            <p:strVal val="#ppt_w"/>
                                          </p:val>
                                        </p:tav>
                                      </p:tavLst>
                                    </p:anim>
                                    <p:anim calcmode="lin" valueType="num">
                                      <p:cBhvr>
                                        <p:cTn id="12" dur="1000" fill="hold"/>
                                        <p:tgtEl>
                                          <p:spTgt spid="25605"/>
                                        </p:tgtEl>
                                        <p:attrNameLst>
                                          <p:attrName>ppt_h</p:attrName>
                                        </p:attrNameLst>
                                      </p:cBhvr>
                                      <p:tavLst>
                                        <p:tav tm="0">
                                          <p:val>
                                            <p:fltVal val="0"/>
                                          </p:val>
                                        </p:tav>
                                        <p:tav tm="100000">
                                          <p:val>
                                            <p:strVal val="#ppt_h"/>
                                          </p:val>
                                        </p:tav>
                                      </p:tavLst>
                                    </p:anim>
                                    <p:anim calcmode="lin" valueType="num">
                                      <p:cBhvr>
                                        <p:cTn id="13" dur="1000" fill="hold"/>
                                        <p:tgtEl>
                                          <p:spTgt spid="2560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56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6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6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6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utoUpdateAnimBg="0"/>
      <p:bldP spid="25606" grpId="0" autoUpdateAnimBg="0"/>
      <p:bldP spid="25608" grpId="0" autoUpdateAnimBg="0"/>
      <p:bldP spid="256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990600" y="1066800"/>
            <a:ext cx="7696200" cy="825500"/>
          </a:xfrm>
          <a:prstGeom prst="rect">
            <a:avLst/>
          </a:prstGeom>
          <a:noFill/>
          <a:ln w="9525">
            <a:noFill/>
            <a:miter lim="800000"/>
            <a:headEnd/>
            <a:tailEnd/>
          </a:ln>
          <a:effectLst/>
        </p:spPr>
        <p:txBody>
          <a:bodyPr>
            <a:spAutoFit/>
          </a:bodyPr>
          <a:lstStyle/>
          <a:p>
            <a:pPr algn="just">
              <a:spcBef>
                <a:spcPct val="50000"/>
              </a:spcBef>
              <a:defRPr/>
            </a:pPr>
            <a:r>
              <a:rPr lang="pt-BR" sz="1600">
                <a:solidFill>
                  <a:srgbClr val="800000"/>
                </a:solidFill>
                <a:effectLst>
                  <a:outerShdw blurRad="38100" dist="38100" dir="2700000" algn="tl">
                    <a:srgbClr val="000000"/>
                  </a:outerShdw>
                </a:effectLst>
                <a:cs typeface="Arial" charset="0"/>
              </a:rPr>
              <a:t>As medulas dos vários ossos do nosso corpo (medula do esterno, costelas, vértebras, ossos da bacia e ossos longos)  são as fábricas onde se produzem os vários tipos de  células sanguíneas</a:t>
            </a:r>
            <a:r>
              <a:rPr lang="pt-BR" sz="1600" b="1">
                <a:solidFill>
                  <a:srgbClr val="800000"/>
                </a:solidFill>
                <a:effectLst>
                  <a:outerShdw blurRad="38100" dist="38100" dir="2700000" algn="tl">
                    <a:srgbClr val="000000"/>
                  </a:outerShdw>
                </a:effectLst>
                <a:cs typeface="Arial" charset="0"/>
              </a:rPr>
              <a:t>!</a:t>
            </a:r>
            <a:r>
              <a:rPr lang="pt-PT" sz="1600" b="1">
                <a:effectLst>
                  <a:outerShdw blurRad="38100" dist="38100" dir="2700000" algn="tl">
                    <a:srgbClr val="FFFFFF"/>
                  </a:outerShdw>
                </a:effectLst>
                <a:cs typeface="Arial" charset="0"/>
              </a:rPr>
              <a:t> </a:t>
            </a:r>
            <a:endParaRPr lang="pt-PT" sz="1600" b="1">
              <a:effectLst>
                <a:outerShdw blurRad="38100" dist="38100" dir="2700000" algn="tl">
                  <a:srgbClr val="FFFFFF"/>
                </a:outerShdw>
              </a:effectLst>
            </a:endParaRPr>
          </a:p>
        </p:txBody>
      </p:sp>
      <p:sp>
        <p:nvSpPr>
          <p:cNvPr id="23561" name="Text Box 9"/>
          <p:cNvSpPr txBox="1">
            <a:spLocks noChangeArrowheads="1"/>
          </p:cNvSpPr>
          <p:nvPr/>
        </p:nvSpPr>
        <p:spPr bwMode="auto">
          <a:xfrm>
            <a:off x="762000" y="457200"/>
            <a:ext cx="8001000" cy="396875"/>
          </a:xfrm>
          <a:prstGeom prst="rect">
            <a:avLst/>
          </a:prstGeom>
          <a:noFill/>
          <a:ln w="9525">
            <a:noFill/>
            <a:miter lim="800000"/>
            <a:headEnd/>
            <a:tailEnd/>
          </a:ln>
          <a:effectLst/>
        </p:spPr>
        <p:txBody>
          <a:bodyPr>
            <a:spAutoFit/>
          </a:bodyPr>
          <a:lstStyle/>
          <a:p>
            <a:pPr>
              <a:spcBef>
                <a:spcPct val="50000"/>
              </a:spcBef>
              <a:defRPr/>
            </a:pPr>
            <a:r>
              <a:rPr lang="pt-BR" b="1">
                <a:solidFill>
                  <a:srgbClr val="660066"/>
                </a:solidFill>
                <a:effectLst>
                  <a:outerShdw blurRad="38100" dist="38100" dir="2700000" algn="tl">
                    <a:srgbClr val="000000"/>
                  </a:outerShdw>
                </a:effectLst>
                <a:cs typeface="Arial" charset="0"/>
              </a:rPr>
              <a:t>Para que serve a medula óssea e qual  é a sua função?</a:t>
            </a:r>
            <a:endParaRPr lang="pt-PT" b="1">
              <a:solidFill>
                <a:srgbClr val="660066"/>
              </a:solidFill>
              <a:effectLst>
                <a:outerShdw blurRad="38100" dist="38100" dir="2700000" algn="tl">
                  <a:srgbClr val="000000"/>
                </a:outerShdw>
              </a:effectLst>
              <a:cs typeface="Arial" charset="0"/>
            </a:endParaRPr>
          </a:p>
        </p:txBody>
      </p:sp>
      <p:pic>
        <p:nvPicPr>
          <p:cNvPr id="23560" name="Picture 8" descr="Origemdosleuc"/>
          <p:cNvPicPr>
            <a:picLocks noChangeAspect="1" noChangeArrowheads="1"/>
          </p:cNvPicPr>
          <p:nvPr/>
        </p:nvPicPr>
        <p:blipFill>
          <a:blip r:embed="rId2" cstate="print"/>
          <a:srcRect/>
          <a:stretch>
            <a:fillRect/>
          </a:stretch>
        </p:blipFill>
        <p:spPr bwMode="auto">
          <a:xfrm>
            <a:off x="952500" y="2209800"/>
            <a:ext cx="7391400" cy="4095750"/>
          </a:xfrm>
          <a:prstGeom prst="rect">
            <a:avLst/>
          </a:prstGeom>
          <a:noFill/>
          <a:ln w="9525">
            <a:noFill/>
            <a:miter lim="800000"/>
            <a:headEnd/>
            <a:tailEnd/>
          </a:ln>
        </p:spPr>
      </p:pic>
      <p:sp>
        <p:nvSpPr>
          <p:cNvPr id="23563" name="Text Box 11"/>
          <p:cNvSpPr txBox="1">
            <a:spLocks noChangeArrowheads="1"/>
          </p:cNvSpPr>
          <p:nvPr/>
        </p:nvSpPr>
        <p:spPr bwMode="auto">
          <a:xfrm>
            <a:off x="304800" y="5410200"/>
            <a:ext cx="8001000" cy="952500"/>
          </a:xfrm>
          <a:prstGeom prst="rect">
            <a:avLst/>
          </a:prstGeom>
          <a:noFill/>
          <a:ln w="9525">
            <a:solidFill>
              <a:schemeClr val="tx1"/>
            </a:solidFill>
            <a:miter lim="800000"/>
            <a:headEnd/>
            <a:tailEnd/>
          </a:ln>
          <a:effectLst/>
        </p:spPr>
        <p:txBody>
          <a:bodyPr>
            <a:spAutoFit/>
          </a:bodyPr>
          <a:lstStyle/>
          <a:p>
            <a:pPr>
              <a:spcBef>
                <a:spcPct val="50000"/>
              </a:spcBef>
              <a:defRPr/>
            </a:pPr>
            <a:r>
              <a:rPr lang="pt-PT" sz="1400" b="1">
                <a:solidFill>
                  <a:srgbClr val="990000"/>
                </a:solidFill>
                <a:effectLst>
                  <a:outerShdw blurRad="38100" dist="38100" dir="2700000" algn="tl">
                    <a:srgbClr val="000000"/>
                  </a:outerShdw>
                </a:effectLst>
              </a:rPr>
              <a:t>Células efectoras </a:t>
            </a:r>
          </a:p>
          <a:p>
            <a:pPr>
              <a:spcBef>
                <a:spcPct val="50000"/>
              </a:spcBef>
              <a:defRPr/>
            </a:pPr>
            <a:r>
              <a:rPr lang="pt-PT" sz="1400" b="1">
                <a:solidFill>
                  <a:srgbClr val="990000"/>
                </a:solidFill>
                <a:effectLst>
                  <a:outerShdw blurRad="38100" dist="38100" dir="2700000" algn="tl">
                    <a:srgbClr val="000000"/>
                  </a:outerShdw>
                </a:effectLst>
              </a:rPr>
              <a:t>do sistema </a:t>
            </a:r>
          </a:p>
          <a:p>
            <a:pPr>
              <a:spcBef>
                <a:spcPct val="50000"/>
              </a:spcBef>
              <a:defRPr/>
            </a:pPr>
            <a:r>
              <a:rPr lang="pt-PT" sz="1400" b="1">
                <a:solidFill>
                  <a:srgbClr val="990000"/>
                </a:solidFill>
                <a:effectLst>
                  <a:outerShdw blurRad="38100" dist="38100" dir="2700000" algn="tl">
                    <a:srgbClr val="000000"/>
                  </a:outerShdw>
                </a:effectLst>
              </a:rPr>
              <a:t>imunitário</a:t>
            </a:r>
          </a:p>
        </p:txBody>
      </p:sp>
      <p:sp>
        <p:nvSpPr>
          <p:cNvPr id="23565" name="Text Box 13"/>
          <p:cNvSpPr txBox="1">
            <a:spLocks noChangeArrowheads="1"/>
          </p:cNvSpPr>
          <p:nvPr/>
        </p:nvSpPr>
        <p:spPr bwMode="auto">
          <a:xfrm>
            <a:off x="5257800" y="0"/>
            <a:ext cx="3886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660066"/>
                </a:solidFill>
                <a:effectLst>
                  <a:outerShdw blurRad="38100" dist="38100" dir="2700000" algn="tl">
                    <a:srgbClr val="000000"/>
                  </a:outerShdw>
                </a:effectLst>
              </a:rPr>
              <a:t>Constituição do sistema imunitário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499"/>
                                          </p:stCondLst>
                                        </p:cTn>
                                        <p:tgtEl>
                                          <p:spTgt spid="23560"/>
                                        </p:tgtEl>
                                        <p:attrNameLst>
                                          <p:attrName>style.visibility</p:attrName>
                                        </p:attrNameLst>
                                      </p:cBhvr>
                                      <p:to>
                                        <p:strVal val="visible"/>
                                      </p:to>
                                    </p:set>
                                    <p:anim to="" calcmode="lin" valueType="num">
                                      <p:cBhvr>
                                        <p:cTn id="19" dur="1" fill="hold"/>
                                        <p:tgtEl>
                                          <p:spTgt spid="23560"/>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3563"/>
                                        </p:tgtEl>
                                        <p:attrNameLst>
                                          <p:attrName>style.visibility</p:attrName>
                                        </p:attrNameLst>
                                      </p:cBhvr>
                                      <p:to>
                                        <p:strVal val="visible"/>
                                      </p:to>
                                    </p:set>
                                    <p:animEffect transition="in" filter="checkerboard(across)">
                                      <p:cBhvr>
                                        <p:cTn id="24"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P spid="23561" grpId="0" autoUpdateAnimBg="0"/>
      <p:bldP spid="23563" grpId="0" animBg="1" autoUpdateAnimBg="0"/>
      <p:bldP spid="2356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647700" y="533400"/>
            <a:ext cx="7848600" cy="1069975"/>
          </a:xfrm>
          <a:prstGeom prst="rect">
            <a:avLst/>
          </a:prstGeom>
          <a:noFill/>
          <a:ln w="9525">
            <a:noFill/>
            <a:miter lim="800000"/>
            <a:headEnd/>
            <a:tailEnd/>
          </a:ln>
          <a:effectLst/>
        </p:spPr>
        <p:txBody>
          <a:bodyPr>
            <a:spAutoFit/>
          </a:bodyPr>
          <a:lstStyle/>
          <a:p>
            <a:pPr lvl="1" algn="ctr">
              <a:spcBef>
                <a:spcPct val="50000"/>
              </a:spcBef>
              <a:buFont typeface="Wingdings" pitchFamily="2" charset="2"/>
              <a:buNone/>
              <a:defRPr/>
            </a:pPr>
            <a:r>
              <a:rPr lang="pt-PT" sz="1600" b="1">
                <a:solidFill>
                  <a:srgbClr val="000066"/>
                </a:solidFill>
                <a:effectLst>
                  <a:outerShdw blurRad="38100" dist="38100" dir="2700000" algn="tl">
                    <a:srgbClr val="000000"/>
                  </a:outerShdw>
                </a:effectLst>
                <a:latin typeface="Comic Sans MS" pitchFamily="66" charset="0"/>
                <a:cs typeface="Times New Roman" pitchFamily="18" charset="0"/>
              </a:rPr>
              <a:t>Contactamos diariamente com milhões de microorganismos. </a:t>
            </a:r>
          </a:p>
          <a:p>
            <a:pPr algn="ctr">
              <a:spcBef>
                <a:spcPct val="50000"/>
              </a:spcBef>
              <a:defRPr/>
            </a:pPr>
            <a:r>
              <a:rPr lang="pt-PT" sz="1600" b="1">
                <a:solidFill>
                  <a:srgbClr val="000066"/>
                </a:solidFill>
                <a:effectLst>
                  <a:outerShdw blurRad="38100" dist="38100" dir="2700000" algn="tl">
                    <a:srgbClr val="000000"/>
                  </a:outerShdw>
                </a:effectLst>
                <a:latin typeface="Comic Sans MS" pitchFamily="66" charset="0"/>
                <a:cs typeface="Times New Roman" pitchFamily="18" charset="0"/>
              </a:rPr>
              <a:t>A maior parte  não é perigosa , mas muitos </a:t>
            </a:r>
            <a:r>
              <a:rPr lang="pt-PT" sz="1600" b="1">
                <a:solidFill>
                  <a:srgbClr val="CC0000"/>
                </a:solidFill>
                <a:latin typeface="Comic Sans MS" pitchFamily="66" charset="0"/>
                <a:cs typeface="Times New Roman" pitchFamily="18" charset="0"/>
              </a:rPr>
              <a:t>são seres patogénicos </a:t>
            </a:r>
          </a:p>
          <a:p>
            <a:pPr algn="ctr">
              <a:spcBef>
                <a:spcPct val="50000"/>
              </a:spcBef>
              <a:defRPr/>
            </a:pPr>
            <a:r>
              <a:rPr lang="pt-PT" sz="1600" b="1">
                <a:solidFill>
                  <a:srgbClr val="CC0000"/>
                </a:solidFill>
                <a:latin typeface="Comic Sans MS" pitchFamily="66" charset="0"/>
                <a:cs typeface="Times New Roman" pitchFamily="18" charset="0"/>
              </a:rPr>
              <a:t>isto é capazes de causar doenças .</a:t>
            </a:r>
          </a:p>
        </p:txBody>
      </p:sp>
      <p:grpSp>
        <p:nvGrpSpPr>
          <p:cNvPr id="2" name="Group 13"/>
          <p:cNvGrpSpPr>
            <a:grpSpLocks/>
          </p:cNvGrpSpPr>
          <p:nvPr/>
        </p:nvGrpSpPr>
        <p:grpSpPr bwMode="auto">
          <a:xfrm>
            <a:off x="1600200" y="1752600"/>
            <a:ext cx="4983163" cy="4572000"/>
            <a:chOff x="240" y="1152"/>
            <a:chExt cx="3139" cy="2880"/>
          </a:xfrm>
        </p:grpSpPr>
        <p:pic>
          <p:nvPicPr>
            <p:cNvPr id="11268" name="Picture 9" descr="Lombrigas"/>
            <p:cNvPicPr>
              <a:picLocks noChangeAspect="1" noChangeArrowheads="1"/>
            </p:cNvPicPr>
            <p:nvPr/>
          </p:nvPicPr>
          <p:blipFill>
            <a:blip r:embed="rId2" cstate="print"/>
            <a:srcRect/>
            <a:stretch>
              <a:fillRect/>
            </a:stretch>
          </p:blipFill>
          <p:spPr bwMode="auto">
            <a:xfrm>
              <a:off x="288" y="1152"/>
              <a:ext cx="1488" cy="1344"/>
            </a:xfrm>
            <a:prstGeom prst="rect">
              <a:avLst/>
            </a:prstGeom>
            <a:noFill/>
            <a:ln w="9525">
              <a:noFill/>
              <a:miter lim="800000"/>
              <a:headEnd/>
              <a:tailEnd/>
            </a:ln>
          </p:spPr>
        </p:pic>
        <p:pic>
          <p:nvPicPr>
            <p:cNvPr id="11269" name="Picture 10" descr="virus02"/>
            <p:cNvPicPr>
              <a:picLocks noChangeAspect="1" noChangeArrowheads="1"/>
            </p:cNvPicPr>
            <p:nvPr/>
          </p:nvPicPr>
          <p:blipFill>
            <a:blip r:embed="rId3" cstate="print"/>
            <a:srcRect/>
            <a:stretch>
              <a:fillRect/>
            </a:stretch>
          </p:blipFill>
          <p:spPr bwMode="auto">
            <a:xfrm>
              <a:off x="1824" y="1152"/>
              <a:ext cx="1555" cy="1382"/>
            </a:xfrm>
            <a:prstGeom prst="rect">
              <a:avLst/>
            </a:prstGeom>
            <a:noFill/>
            <a:ln w="9525">
              <a:noFill/>
              <a:miter lim="800000"/>
              <a:headEnd/>
              <a:tailEnd/>
            </a:ln>
          </p:spPr>
        </p:pic>
        <p:pic>
          <p:nvPicPr>
            <p:cNvPr id="11270" name="Picture 11" descr="Pé de atleta"/>
            <p:cNvPicPr>
              <a:picLocks noChangeAspect="1" noChangeArrowheads="1"/>
            </p:cNvPicPr>
            <p:nvPr/>
          </p:nvPicPr>
          <p:blipFill>
            <a:blip r:embed="rId4" cstate="print"/>
            <a:srcRect/>
            <a:stretch>
              <a:fillRect/>
            </a:stretch>
          </p:blipFill>
          <p:spPr bwMode="auto">
            <a:xfrm>
              <a:off x="240" y="2640"/>
              <a:ext cx="1536" cy="1392"/>
            </a:xfrm>
            <a:prstGeom prst="rect">
              <a:avLst/>
            </a:prstGeom>
            <a:noFill/>
            <a:ln w="9525">
              <a:noFill/>
              <a:miter lim="800000"/>
              <a:headEnd/>
              <a:tailEnd/>
            </a:ln>
          </p:spPr>
        </p:pic>
        <p:pic>
          <p:nvPicPr>
            <p:cNvPr id="11271" name="Picture 12" descr="tuberculose_bacilo"/>
            <p:cNvPicPr>
              <a:picLocks noChangeAspect="1" noChangeArrowheads="1"/>
            </p:cNvPicPr>
            <p:nvPr/>
          </p:nvPicPr>
          <p:blipFill>
            <a:blip r:embed="rId5" cstate="print"/>
            <a:srcRect/>
            <a:stretch>
              <a:fillRect/>
            </a:stretch>
          </p:blipFill>
          <p:spPr bwMode="auto">
            <a:xfrm>
              <a:off x="1824" y="2592"/>
              <a:ext cx="1536" cy="1440"/>
            </a:xfrm>
            <a:prstGeom prst="rect">
              <a:avLst/>
            </a:prstGeom>
            <a:noFill/>
            <a:ln w="9525">
              <a:no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fltVal val="0"/>
                                          </p:val>
                                        </p:tav>
                                        <p:tav tm="100000">
                                          <p:val>
                                            <p:strVal val="#ppt_w"/>
                                          </p:val>
                                        </p:tav>
                                      </p:tavLst>
                                    </p:anim>
                                    <p:anim calcmode="lin" valueType="num">
                                      <p:cBhvr>
                                        <p:cTn id="8" dur="1000" fill="hold"/>
                                        <p:tgtEl>
                                          <p:spTgt spid="8196"/>
                                        </p:tgtEl>
                                        <p:attrNameLst>
                                          <p:attrName>ppt_h</p:attrName>
                                        </p:attrNameLst>
                                      </p:cBhvr>
                                      <p:tavLst>
                                        <p:tav tm="0">
                                          <p:val>
                                            <p:fltVal val="0"/>
                                          </p:val>
                                        </p:tav>
                                        <p:tav tm="100000">
                                          <p:val>
                                            <p:strVal val="#ppt_h"/>
                                          </p:val>
                                        </p:tav>
                                      </p:tavLst>
                                    </p:anim>
                                    <p:anim calcmode="lin" valueType="num">
                                      <p:cBhvr>
                                        <p:cTn id="9" dur="1000" fill="hold"/>
                                        <p:tgtEl>
                                          <p:spTgt spid="81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4" name="Picture 10" descr="Medula"/>
          <p:cNvPicPr>
            <a:picLocks noChangeAspect="1" noChangeArrowheads="1"/>
          </p:cNvPicPr>
          <p:nvPr/>
        </p:nvPicPr>
        <p:blipFill>
          <a:blip r:embed="rId2" cstate="print"/>
          <a:srcRect/>
          <a:stretch>
            <a:fillRect/>
          </a:stretch>
        </p:blipFill>
        <p:spPr bwMode="auto">
          <a:xfrm>
            <a:off x="457200" y="1143000"/>
            <a:ext cx="5181600" cy="5294313"/>
          </a:xfrm>
          <a:prstGeom prst="rect">
            <a:avLst/>
          </a:prstGeom>
          <a:noFill/>
          <a:ln w="9525">
            <a:noFill/>
            <a:miter lim="800000"/>
            <a:headEnd/>
            <a:tailEnd/>
          </a:ln>
        </p:spPr>
      </p:pic>
      <p:sp>
        <p:nvSpPr>
          <p:cNvPr id="26635" name="Text Box 11"/>
          <p:cNvSpPr txBox="1">
            <a:spLocks noChangeArrowheads="1"/>
          </p:cNvSpPr>
          <p:nvPr/>
        </p:nvSpPr>
        <p:spPr bwMode="auto">
          <a:xfrm>
            <a:off x="114300" y="457200"/>
            <a:ext cx="8915400" cy="366713"/>
          </a:xfrm>
          <a:prstGeom prst="rect">
            <a:avLst/>
          </a:prstGeom>
          <a:noFill/>
          <a:ln w="9525">
            <a:noFill/>
            <a:miter lim="800000"/>
            <a:headEnd/>
            <a:tailEnd/>
          </a:ln>
          <a:effectLst/>
        </p:spPr>
        <p:txBody>
          <a:bodyPr>
            <a:spAutoFit/>
          </a:bodyPr>
          <a:lstStyle/>
          <a:p>
            <a:pPr>
              <a:spcBef>
                <a:spcPct val="50000"/>
              </a:spcBef>
              <a:defRPr/>
            </a:pPr>
            <a:r>
              <a:rPr lang="pt-PT" sz="1800" b="1">
                <a:effectLst>
                  <a:outerShdw blurRad="38100" dist="38100" dir="2700000" algn="tl">
                    <a:srgbClr val="FFFFFF"/>
                  </a:outerShdw>
                </a:effectLst>
              </a:rPr>
              <a:t>Formação e maturação das células efectoras do sistema imunitário</a:t>
            </a:r>
          </a:p>
        </p:txBody>
      </p:sp>
      <p:sp>
        <p:nvSpPr>
          <p:cNvPr id="26636" name="Text Box 12"/>
          <p:cNvSpPr txBox="1">
            <a:spLocks noChangeArrowheads="1"/>
          </p:cNvSpPr>
          <p:nvPr/>
        </p:nvSpPr>
        <p:spPr bwMode="auto">
          <a:xfrm>
            <a:off x="5943600" y="1524000"/>
            <a:ext cx="3200400" cy="942975"/>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sz="1400" b="1">
                <a:effectLst>
                  <a:outerShdw blurRad="38100" dist="38100" dir="2700000" algn="tl">
                    <a:srgbClr val="FFFFFF"/>
                  </a:outerShdw>
                </a:effectLst>
                <a:cs typeface="Times New Roman" pitchFamily="18" charset="0"/>
              </a:rPr>
              <a:t>A medula óssea mantém-se em actividade intensa e ininterrupta para produzir células sanguíneas </a:t>
            </a:r>
          </a:p>
        </p:txBody>
      </p:sp>
      <p:sp>
        <p:nvSpPr>
          <p:cNvPr id="26637" name="Text Box 13"/>
          <p:cNvSpPr txBox="1">
            <a:spLocks noChangeArrowheads="1"/>
          </p:cNvSpPr>
          <p:nvPr/>
        </p:nvSpPr>
        <p:spPr bwMode="auto">
          <a:xfrm>
            <a:off x="5943600" y="2649538"/>
            <a:ext cx="3200400" cy="1155700"/>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sz="1400" b="1">
                <a:effectLst>
                  <a:outerShdw blurRad="38100" dist="38100" dir="2700000" algn="tl">
                    <a:srgbClr val="FFFFFF"/>
                  </a:outerShdw>
                </a:effectLst>
              </a:rPr>
              <a:t>Os neutrófilos, basófilos eosinófilos e monócitos depois de formados passam para a corrente sanguínea e linfática</a:t>
            </a:r>
          </a:p>
        </p:txBody>
      </p:sp>
      <p:sp>
        <p:nvSpPr>
          <p:cNvPr id="26638" name="Text Box 14"/>
          <p:cNvSpPr txBox="1">
            <a:spLocks noChangeArrowheads="1"/>
          </p:cNvSpPr>
          <p:nvPr/>
        </p:nvSpPr>
        <p:spPr bwMode="auto">
          <a:xfrm>
            <a:off x="5943600" y="4267200"/>
            <a:ext cx="3200400" cy="1581150"/>
          </a:xfrm>
          <a:prstGeom prst="rect">
            <a:avLst/>
          </a:prstGeom>
          <a:noFill/>
          <a:ln w="9525">
            <a:noFill/>
            <a:miter lim="800000"/>
            <a:headEnd/>
            <a:tailEnd/>
          </a:ln>
          <a:effectLst/>
        </p:spPr>
        <p:txBody>
          <a:bodyPr>
            <a:spAutoFit/>
          </a:bodyPr>
          <a:lstStyle/>
          <a:p>
            <a:pPr>
              <a:spcBef>
                <a:spcPct val="50000"/>
              </a:spcBef>
              <a:buFont typeface="Wingdings" pitchFamily="2" charset="2"/>
              <a:buChar char="Ø"/>
              <a:defRPr/>
            </a:pPr>
            <a:r>
              <a:rPr lang="pt-PT" sz="1400" b="1">
                <a:effectLst>
                  <a:outerShdw blurRad="38100" dist="38100" dir="2700000" algn="tl">
                    <a:srgbClr val="FFFFFF"/>
                  </a:outerShdw>
                </a:effectLst>
              </a:rPr>
              <a:t>Os linfócitos B(Bone) adquirem imunocompetência na medula dos ossos onde são formados , já os linfócitos T só adquirem imunocompetência depois de passarem pelo timo</a:t>
            </a:r>
            <a:r>
              <a:rPr lang="pt-PT" sz="1400"/>
              <a:t> </a:t>
            </a:r>
          </a:p>
        </p:txBody>
      </p:sp>
      <p:sp>
        <p:nvSpPr>
          <p:cNvPr id="26639" name="Text Box 15"/>
          <p:cNvSpPr txBox="1">
            <a:spLocks noChangeArrowheads="1"/>
          </p:cNvSpPr>
          <p:nvPr/>
        </p:nvSpPr>
        <p:spPr bwMode="auto">
          <a:xfrm>
            <a:off x="5257800" y="0"/>
            <a:ext cx="3886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660066"/>
                </a:solidFill>
                <a:effectLst>
                  <a:outerShdw blurRad="38100" dist="38100" dir="2700000" algn="tl">
                    <a:srgbClr val="000000"/>
                  </a:outerShdw>
                </a:effectLst>
              </a:rPr>
              <a:t>Constituição do sistema imunitário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6634"/>
                                        </p:tgtEl>
                                        <p:attrNameLst>
                                          <p:attrName>style.visibility</p:attrName>
                                        </p:attrNameLst>
                                      </p:cBhvr>
                                      <p:to>
                                        <p:strVal val="visible"/>
                                      </p:to>
                                    </p:set>
                                    <p:anim calcmode="lin" valueType="num">
                                      <p:cBhvr>
                                        <p:cTn id="15" dur="1000" fill="hold"/>
                                        <p:tgtEl>
                                          <p:spTgt spid="26634"/>
                                        </p:tgtEl>
                                        <p:attrNameLst>
                                          <p:attrName>ppt_w</p:attrName>
                                        </p:attrNameLst>
                                      </p:cBhvr>
                                      <p:tavLst>
                                        <p:tav tm="0">
                                          <p:val>
                                            <p:fltVal val="0"/>
                                          </p:val>
                                        </p:tav>
                                        <p:tav tm="100000">
                                          <p:val>
                                            <p:strVal val="#ppt_w"/>
                                          </p:val>
                                        </p:tav>
                                      </p:tavLst>
                                    </p:anim>
                                    <p:anim calcmode="lin" valueType="num">
                                      <p:cBhvr>
                                        <p:cTn id="16" dur="1000" fill="hold"/>
                                        <p:tgtEl>
                                          <p:spTgt spid="26634"/>
                                        </p:tgtEl>
                                        <p:attrNameLst>
                                          <p:attrName>ppt_h</p:attrName>
                                        </p:attrNameLst>
                                      </p:cBhvr>
                                      <p:tavLst>
                                        <p:tav tm="0">
                                          <p:val>
                                            <p:fltVal val="0"/>
                                          </p:val>
                                        </p:tav>
                                        <p:tav tm="100000">
                                          <p:val>
                                            <p:strVal val="#ppt_h"/>
                                          </p:val>
                                        </p:tav>
                                      </p:tavLst>
                                    </p:anim>
                                    <p:anim calcmode="lin" valueType="num">
                                      <p:cBhvr>
                                        <p:cTn id="17" dur="1000" fill="hold"/>
                                        <p:tgtEl>
                                          <p:spTgt spid="2663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6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6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P spid="26637" grpId="0" autoUpdateAnimBg="0"/>
      <p:bldP spid="26638" grpId="0" autoUpdateAnimBg="0"/>
      <p:bldP spid="2663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533400" y="304800"/>
            <a:ext cx="3657600" cy="396875"/>
          </a:xfrm>
          <a:prstGeom prst="rect">
            <a:avLst/>
          </a:prstGeom>
          <a:noFill/>
          <a:ln w="9525">
            <a:noFill/>
            <a:miter lim="800000"/>
            <a:headEnd/>
            <a:tailEnd/>
          </a:ln>
          <a:effectLst/>
        </p:spPr>
        <p:txBody>
          <a:bodyPr>
            <a:spAutoFit/>
          </a:bodyPr>
          <a:lstStyle/>
          <a:p>
            <a:pPr>
              <a:spcBef>
                <a:spcPct val="50000"/>
              </a:spcBef>
              <a:defRPr/>
            </a:pPr>
            <a:r>
              <a:rPr lang="pt-PT"/>
              <a:t> </a:t>
            </a:r>
            <a:r>
              <a:rPr lang="pt-PT" b="1">
                <a:solidFill>
                  <a:srgbClr val="660066"/>
                </a:solidFill>
                <a:effectLst>
                  <a:outerShdw blurRad="38100" dist="38100" dir="2700000" algn="tl">
                    <a:srgbClr val="000000"/>
                  </a:outerShdw>
                </a:effectLst>
              </a:rPr>
              <a:t>Tipo de Leucócitos</a:t>
            </a:r>
            <a:r>
              <a:rPr lang="pt-PT" b="1">
                <a:effectLst>
                  <a:outerShdw blurRad="38100" dist="38100" dir="2700000" algn="tl">
                    <a:srgbClr val="FFFFFF"/>
                  </a:outerShdw>
                </a:effectLst>
              </a:rPr>
              <a:t> </a:t>
            </a:r>
          </a:p>
        </p:txBody>
      </p:sp>
      <p:grpSp>
        <p:nvGrpSpPr>
          <p:cNvPr id="2" name="Group 24"/>
          <p:cNvGrpSpPr>
            <a:grpSpLocks/>
          </p:cNvGrpSpPr>
          <p:nvPr/>
        </p:nvGrpSpPr>
        <p:grpSpPr bwMode="auto">
          <a:xfrm>
            <a:off x="684213" y="1125538"/>
            <a:ext cx="7772400" cy="1843087"/>
            <a:chOff x="432" y="720"/>
            <a:chExt cx="4896" cy="1161"/>
          </a:xfrm>
        </p:grpSpPr>
        <p:pic>
          <p:nvPicPr>
            <p:cNvPr id="27660" name="Picture 14" descr="eosinófilo"/>
            <p:cNvPicPr>
              <a:picLocks noChangeAspect="1" noChangeArrowheads="1"/>
            </p:cNvPicPr>
            <p:nvPr/>
          </p:nvPicPr>
          <p:blipFill>
            <a:blip r:embed="rId2" cstate="print"/>
            <a:srcRect/>
            <a:stretch>
              <a:fillRect/>
            </a:stretch>
          </p:blipFill>
          <p:spPr bwMode="auto">
            <a:xfrm>
              <a:off x="432" y="864"/>
              <a:ext cx="1296" cy="1015"/>
            </a:xfrm>
            <a:prstGeom prst="rect">
              <a:avLst/>
            </a:prstGeom>
            <a:noFill/>
            <a:ln w="9525">
              <a:noFill/>
              <a:miter lim="800000"/>
              <a:headEnd/>
              <a:tailEnd/>
            </a:ln>
          </p:spPr>
        </p:pic>
        <p:sp>
          <p:nvSpPr>
            <p:cNvPr id="24591" name="Text Box 15"/>
            <p:cNvSpPr txBox="1">
              <a:spLocks noChangeArrowheads="1"/>
            </p:cNvSpPr>
            <p:nvPr/>
          </p:nvSpPr>
          <p:spPr bwMode="auto">
            <a:xfrm>
              <a:off x="1968" y="720"/>
              <a:ext cx="3360" cy="1161"/>
            </a:xfrm>
            <a:prstGeom prst="rect">
              <a:avLst/>
            </a:prstGeom>
            <a:noFill/>
            <a:ln w="9525">
              <a:noFill/>
              <a:miter lim="800000"/>
              <a:headEnd/>
              <a:tailEnd/>
            </a:ln>
            <a:effectLst/>
          </p:spPr>
          <p:txBody>
            <a:bodyPr>
              <a:spAutoFit/>
            </a:bodyPr>
            <a:lstStyle/>
            <a:p>
              <a:pPr>
                <a:spcBef>
                  <a:spcPct val="50000"/>
                </a:spcBef>
                <a:defRPr/>
              </a:pPr>
              <a:endParaRPr lang="pt-PT" sz="1800" b="1">
                <a:solidFill>
                  <a:srgbClr val="CC0099"/>
                </a:solidFill>
                <a:effectLst>
                  <a:outerShdw blurRad="38100" dist="38100" dir="2700000" algn="tl">
                    <a:srgbClr val="000000"/>
                  </a:outerShdw>
                </a:effectLst>
              </a:endParaRPr>
            </a:p>
            <a:p>
              <a:pPr>
                <a:spcBef>
                  <a:spcPct val="50000"/>
                </a:spcBef>
                <a:defRPr/>
              </a:pPr>
              <a:r>
                <a:rPr lang="pt-PT" sz="1800" b="1">
                  <a:solidFill>
                    <a:srgbClr val="CC0099"/>
                  </a:solidFill>
                  <a:effectLst>
                    <a:outerShdw blurRad="38100" dist="38100" dir="2700000" algn="tl">
                      <a:srgbClr val="000000"/>
                    </a:outerShdw>
                  </a:effectLst>
                </a:rPr>
                <a:t>Eosinófilos/fagócito</a:t>
              </a:r>
            </a:p>
            <a:p>
              <a:pPr>
                <a:spcBef>
                  <a:spcPct val="50000"/>
                </a:spcBef>
                <a:defRPr/>
              </a:pPr>
              <a:r>
                <a:rPr lang="pt-PT" sz="1400" b="1">
                  <a:effectLst>
                    <a:outerShdw blurRad="38100" dist="38100" dir="2700000" algn="tl">
                      <a:srgbClr val="FFFFFF"/>
                    </a:outerShdw>
                  </a:effectLst>
                </a:rPr>
                <a:t>Núcleo bilobado e constituem cerca de 20% de todos os leucócitos</a:t>
              </a:r>
            </a:p>
            <a:p>
              <a:pPr>
                <a:spcBef>
                  <a:spcPct val="50000"/>
                </a:spcBef>
                <a:defRPr/>
              </a:pPr>
              <a:r>
                <a:rPr lang="pt-PT" sz="1400" b="1">
                  <a:effectLst>
                    <a:outerShdw blurRad="38100" dist="38100" dir="2700000" algn="tl">
                      <a:srgbClr val="FFFFFF"/>
                    </a:outerShdw>
                  </a:effectLst>
                </a:rPr>
                <a:t>Tem actividade fagocítica  limitada especialmente dirigida parasitas </a:t>
              </a:r>
            </a:p>
          </p:txBody>
        </p:sp>
      </p:grpSp>
      <p:sp>
        <p:nvSpPr>
          <p:cNvPr id="24594" name="Text Box 18"/>
          <p:cNvSpPr txBox="1">
            <a:spLocks noChangeArrowheads="1"/>
          </p:cNvSpPr>
          <p:nvPr/>
        </p:nvSpPr>
        <p:spPr bwMode="auto">
          <a:xfrm>
            <a:off x="533400" y="838200"/>
            <a:ext cx="2514600" cy="366713"/>
          </a:xfrm>
          <a:prstGeom prst="rect">
            <a:avLst/>
          </a:prstGeom>
          <a:noFill/>
          <a:ln w="9525">
            <a:noFill/>
            <a:miter lim="800000"/>
            <a:headEnd/>
            <a:tailEnd/>
          </a:ln>
          <a:effectLst/>
        </p:spPr>
        <p:txBody>
          <a:bodyPr>
            <a:spAutoFit/>
          </a:bodyPr>
          <a:lstStyle/>
          <a:p>
            <a:pPr>
              <a:spcBef>
                <a:spcPct val="50000"/>
              </a:spcBef>
              <a:defRPr/>
            </a:pPr>
            <a:r>
              <a:rPr lang="pt-PT" sz="1800" b="1">
                <a:effectLst>
                  <a:outerShdw blurRad="38100" dist="38100" dir="2700000" algn="tl">
                    <a:srgbClr val="FFFFFF"/>
                  </a:outerShdw>
                </a:effectLst>
              </a:rPr>
              <a:t>I - Granulares</a:t>
            </a:r>
          </a:p>
        </p:txBody>
      </p:sp>
      <p:grpSp>
        <p:nvGrpSpPr>
          <p:cNvPr id="3" name="Group 25"/>
          <p:cNvGrpSpPr>
            <a:grpSpLocks/>
          </p:cNvGrpSpPr>
          <p:nvPr/>
        </p:nvGrpSpPr>
        <p:grpSpPr bwMode="auto">
          <a:xfrm>
            <a:off x="684213" y="3141663"/>
            <a:ext cx="7924800" cy="1978025"/>
            <a:chOff x="432" y="2016"/>
            <a:chExt cx="4992" cy="1246"/>
          </a:xfrm>
        </p:grpSpPr>
        <p:pic>
          <p:nvPicPr>
            <p:cNvPr id="27658" name="Picture 17" descr="neutrófilo"/>
            <p:cNvPicPr>
              <a:picLocks noChangeAspect="1" noChangeArrowheads="1"/>
            </p:cNvPicPr>
            <p:nvPr/>
          </p:nvPicPr>
          <p:blipFill>
            <a:blip r:embed="rId3" cstate="print"/>
            <a:srcRect/>
            <a:stretch>
              <a:fillRect/>
            </a:stretch>
          </p:blipFill>
          <p:spPr bwMode="auto">
            <a:xfrm>
              <a:off x="432" y="2016"/>
              <a:ext cx="1296" cy="1015"/>
            </a:xfrm>
            <a:prstGeom prst="rect">
              <a:avLst/>
            </a:prstGeom>
            <a:noFill/>
            <a:ln w="9525">
              <a:noFill/>
              <a:miter lim="800000"/>
              <a:headEnd/>
              <a:tailEnd/>
            </a:ln>
          </p:spPr>
        </p:pic>
        <p:sp>
          <p:nvSpPr>
            <p:cNvPr id="24595" name="Text Box 19"/>
            <p:cNvSpPr txBox="1">
              <a:spLocks noChangeArrowheads="1"/>
            </p:cNvSpPr>
            <p:nvPr/>
          </p:nvSpPr>
          <p:spPr bwMode="auto">
            <a:xfrm>
              <a:off x="1920" y="2160"/>
              <a:ext cx="3504" cy="1102"/>
            </a:xfrm>
            <a:prstGeom prst="rect">
              <a:avLst/>
            </a:prstGeom>
            <a:noFill/>
            <a:ln w="9525">
              <a:noFill/>
              <a:miter lim="800000"/>
              <a:headEnd/>
              <a:tailEnd/>
            </a:ln>
            <a:effectLst/>
          </p:spPr>
          <p:txBody>
            <a:bodyPr>
              <a:spAutoFit/>
            </a:bodyPr>
            <a:lstStyle/>
            <a:p>
              <a:pPr>
                <a:spcBef>
                  <a:spcPct val="50000"/>
                </a:spcBef>
                <a:defRPr/>
              </a:pPr>
              <a:r>
                <a:rPr lang="pt-PT" sz="1800" b="1">
                  <a:solidFill>
                    <a:srgbClr val="CC0099"/>
                  </a:solidFill>
                  <a:effectLst>
                    <a:outerShdw blurRad="38100" dist="38100" dir="2700000" algn="tl">
                      <a:srgbClr val="000000"/>
                    </a:outerShdw>
                  </a:effectLst>
                </a:rPr>
                <a:t>Neutrófilos/fagócito</a:t>
              </a:r>
            </a:p>
            <a:p>
              <a:pPr>
                <a:spcBef>
                  <a:spcPct val="50000"/>
                </a:spcBef>
                <a:defRPr/>
              </a:pPr>
              <a:r>
                <a:rPr lang="pt-PT" sz="1400" b="1">
                  <a:effectLst>
                    <a:outerShdw blurRad="38100" dist="38100" dir="2700000" algn="tl">
                      <a:srgbClr val="FFFFFF"/>
                    </a:outerShdw>
                  </a:effectLst>
                </a:rPr>
                <a:t>Núcleo polilobado e constituem 60 a 70% de todos os leucócitos</a:t>
              </a:r>
            </a:p>
            <a:p>
              <a:pPr>
                <a:spcBef>
                  <a:spcPct val="50000"/>
                </a:spcBef>
                <a:defRPr/>
              </a:pPr>
              <a:r>
                <a:rPr lang="pt-PT" sz="1400" b="1">
                  <a:effectLst>
                    <a:outerShdw blurRad="38100" dist="38100" dir="2700000" algn="tl">
                      <a:srgbClr val="FFFFFF"/>
                    </a:outerShdw>
                  </a:effectLst>
                </a:rPr>
                <a:t>Vivem horas ou dias</a:t>
              </a:r>
            </a:p>
            <a:p>
              <a:pPr>
                <a:spcBef>
                  <a:spcPct val="50000"/>
                </a:spcBef>
                <a:defRPr/>
              </a:pPr>
              <a:r>
                <a:rPr lang="pt-PT" sz="1400" b="1">
                  <a:effectLst>
                    <a:outerShdw blurRad="38100" dist="38100" dir="2700000" algn="tl">
                      <a:srgbClr val="FFFFFF"/>
                    </a:outerShdw>
                  </a:effectLst>
                </a:rPr>
                <a:t>Realizam a fagocitose e são os primeiros a chegar aos tecidos infectados, atraído por quimiotaxia</a:t>
              </a:r>
            </a:p>
          </p:txBody>
        </p:sp>
      </p:grpSp>
      <p:grpSp>
        <p:nvGrpSpPr>
          <p:cNvPr id="4" name="Group 26"/>
          <p:cNvGrpSpPr>
            <a:grpSpLocks/>
          </p:cNvGrpSpPr>
          <p:nvPr/>
        </p:nvGrpSpPr>
        <p:grpSpPr bwMode="auto">
          <a:xfrm>
            <a:off x="685800" y="4876800"/>
            <a:ext cx="8153400" cy="1979613"/>
            <a:chOff x="432" y="3072"/>
            <a:chExt cx="5136" cy="1247"/>
          </a:xfrm>
        </p:grpSpPr>
        <p:pic>
          <p:nvPicPr>
            <p:cNvPr id="27656" name="Picture 20" descr="Basófilo"/>
            <p:cNvPicPr>
              <a:picLocks noChangeAspect="1" noChangeArrowheads="1"/>
            </p:cNvPicPr>
            <p:nvPr/>
          </p:nvPicPr>
          <p:blipFill>
            <a:blip r:embed="rId4" cstate="print"/>
            <a:srcRect/>
            <a:stretch>
              <a:fillRect/>
            </a:stretch>
          </p:blipFill>
          <p:spPr bwMode="auto">
            <a:xfrm>
              <a:off x="432" y="3072"/>
              <a:ext cx="1296" cy="1015"/>
            </a:xfrm>
            <a:prstGeom prst="rect">
              <a:avLst/>
            </a:prstGeom>
            <a:noFill/>
            <a:ln w="9525">
              <a:noFill/>
              <a:miter lim="800000"/>
              <a:headEnd/>
              <a:tailEnd/>
            </a:ln>
          </p:spPr>
        </p:pic>
        <p:sp>
          <p:nvSpPr>
            <p:cNvPr id="24598" name="Text Box 22"/>
            <p:cNvSpPr txBox="1">
              <a:spLocks noChangeArrowheads="1"/>
            </p:cNvSpPr>
            <p:nvPr/>
          </p:nvSpPr>
          <p:spPr bwMode="auto">
            <a:xfrm>
              <a:off x="1968" y="3312"/>
              <a:ext cx="3600" cy="1007"/>
            </a:xfrm>
            <a:prstGeom prst="rect">
              <a:avLst/>
            </a:prstGeom>
            <a:noFill/>
            <a:ln w="9525">
              <a:noFill/>
              <a:miter lim="800000"/>
              <a:headEnd/>
              <a:tailEnd/>
            </a:ln>
            <a:effectLst/>
          </p:spPr>
          <p:txBody>
            <a:bodyPr>
              <a:spAutoFit/>
            </a:bodyPr>
            <a:lstStyle/>
            <a:p>
              <a:pPr>
                <a:spcBef>
                  <a:spcPct val="50000"/>
                </a:spcBef>
                <a:defRPr/>
              </a:pPr>
              <a:r>
                <a:rPr lang="pt-PT" b="1">
                  <a:solidFill>
                    <a:srgbClr val="CC0099"/>
                  </a:solidFill>
                  <a:effectLst>
                    <a:outerShdw blurRad="38100" dist="38100" dir="2700000" algn="tl">
                      <a:srgbClr val="000000"/>
                    </a:outerShdw>
                  </a:effectLst>
                </a:rPr>
                <a:t>Basófilo</a:t>
              </a:r>
            </a:p>
            <a:p>
              <a:pPr>
                <a:spcBef>
                  <a:spcPct val="50000"/>
                </a:spcBef>
                <a:defRPr/>
              </a:pPr>
              <a:r>
                <a:rPr lang="pt-PT" sz="1400" b="1">
                  <a:effectLst>
                    <a:outerShdw blurRad="38100" dist="38100" dir="2700000" algn="tl">
                      <a:srgbClr val="FFFFFF"/>
                    </a:outerShdw>
                  </a:effectLst>
                </a:rPr>
                <a:t>Constituem cerca de 2% de todos os leucócitos. </a:t>
              </a:r>
            </a:p>
            <a:p>
              <a:pPr>
                <a:spcBef>
                  <a:spcPct val="50000"/>
                </a:spcBef>
                <a:defRPr/>
              </a:pPr>
              <a:r>
                <a:rPr lang="pt-PT" sz="1400" b="1">
                  <a:effectLst>
                    <a:outerShdw blurRad="38100" dist="38100" dir="2700000" algn="tl">
                      <a:srgbClr val="FFFFFF"/>
                    </a:outerShdw>
                  </a:effectLst>
                </a:rPr>
                <a:t>Quando activados  libertam substâncias, como a </a:t>
              </a:r>
              <a:r>
                <a:rPr lang="pt-PT" sz="1600" b="1">
                  <a:solidFill>
                    <a:srgbClr val="CC0099"/>
                  </a:solidFill>
                  <a:effectLst>
                    <a:outerShdw blurRad="38100" dist="38100" dir="2700000" algn="tl">
                      <a:srgbClr val="000000"/>
                    </a:outerShdw>
                  </a:effectLst>
                </a:rPr>
                <a:t>histamina</a:t>
              </a:r>
              <a:r>
                <a:rPr lang="pt-PT" sz="1600" b="1">
                  <a:effectLst>
                    <a:outerShdw blurRad="38100" dist="38100" dir="2700000" algn="tl">
                      <a:srgbClr val="FFFFFF"/>
                    </a:outerShdw>
                  </a:effectLst>
                </a:rPr>
                <a:t>,</a:t>
              </a:r>
              <a:r>
                <a:rPr lang="pt-PT" sz="1400" b="1">
                  <a:effectLst>
                    <a:outerShdw blurRad="38100" dist="38100" dir="2700000" algn="tl">
                      <a:srgbClr val="FFFFFF"/>
                    </a:outerShdw>
                  </a:effectLst>
                </a:rPr>
                <a:t> que produzem uma resposta inflamátória</a:t>
              </a:r>
            </a:p>
            <a:p>
              <a:pPr>
                <a:spcBef>
                  <a:spcPct val="50000"/>
                </a:spcBef>
                <a:defRPr/>
              </a:pPr>
              <a:endParaRPr lang="pt-PT" sz="1400" b="1">
                <a:effectLst>
                  <a:outerShdw blurRad="38100" dist="38100" dir="2700000" algn="tl">
                    <a:srgbClr val="FFFFFF"/>
                  </a:outerShdw>
                </a:effectLst>
              </a:endParaRPr>
            </a:p>
          </p:txBody>
        </p:sp>
      </p:grpSp>
      <p:sp>
        <p:nvSpPr>
          <p:cNvPr id="24599" name="Text Box 23"/>
          <p:cNvSpPr txBox="1">
            <a:spLocks noChangeArrowheads="1"/>
          </p:cNvSpPr>
          <p:nvPr/>
        </p:nvSpPr>
        <p:spPr bwMode="auto">
          <a:xfrm>
            <a:off x="5257800" y="0"/>
            <a:ext cx="3886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660066"/>
                </a:solidFill>
                <a:effectLst>
                  <a:outerShdw blurRad="38100" dist="38100" dir="2700000" algn="tl">
                    <a:srgbClr val="000000"/>
                  </a:outerShdw>
                </a:effectLst>
              </a:rPr>
              <a:t>Constituição do sistema imunitário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anim to="" calcmode="lin" valueType="num">
                                      <p:cBhvr>
                                        <p:cTn id="19" dur="1" fill="hold"/>
                                        <p:tgtEl>
                                          <p:spTgt spid="2"/>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499"/>
                                          </p:stCondLst>
                                        </p:cTn>
                                        <p:tgtEl>
                                          <p:spTgt spid="3"/>
                                        </p:tgtEl>
                                        <p:attrNameLst>
                                          <p:attrName>style.visibility</p:attrName>
                                        </p:attrNameLst>
                                      </p:cBhvr>
                                      <p:to>
                                        <p:strVal val="visible"/>
                                      </p:to>
                                    </p:set>
                                    <p:anim to="" calcmode="lin" valueType="num">
                                      <p:cBhvr>
                                        <p:cTn id="24" dur="1" fill="hold"/>
                                        <p:tgtEl>
                                          <p:spTgt spid="3"/>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499"/>
                                          </p:stCondLst>
                                        </p:cTn>
                                        <p:tgtEl>
                                          <p:spTgt spid="4"/>
                                        </p:tgtEl>
                                        <p:attrNameLst>
                                          <p:attrName>style.visibility</p:attrName>
                                        </p:attrNameLst>
                                      </p:cBhvr>
                                      <p:to>
                                        <p:strVal val="visible"/>
                                      </p:to>
                                    </p:set>
                                    <p:anim to="" calcmode="lin" valueType="num">
                                      <p:cBhvr>
                                        <p:cTn id="29"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P spid="24594" grpId="0" autoUpdateAnimBg="0"/>
      <p:bldP spid="2459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381000" y="914400"/>
            <a:ext cx="4191000" cy="366713"/>
          </a:xfrm>
          <a:prstGeom prst="rect">
            <a:avLst/>
          </a:prstGeom>
          <a:noFill/>
          <a:ln w="9525">
            <a:noFill/>
            <a:miter lim="800000"/>
            <a:headEnd/>
            <a:tailEnd/>
          </a:ln>
          <a:effectLst/>
        </p:spPr>
        <p:txBody>
          <a:bodyPr>
            <a:spAutoFit/>
          </a:bodyPr>
          <a:lstStyle/>
          <a:p>
            <a:pPr>
              <a:spcBef>
                <a:spcPct val="50000"/>
              </a:spcBef>
              <a:defRPr/>
            </a:pPr>
            <a:r>
              <a:rPr lang="pt-PT" sz="1800" b="1">
                <a:effectLst>
                  <a:outerShdw blurRad="38100" dist="38100" dir="2700000" algn="tl">
                    <a:srgbClr val="FFFFFF"/>
                  </a:outerShdw>
                </a:effectLst>
              </a:rPr>
              <a:t>II - AGRANULARES</a:t>
            </a:r>
          </a:p>
        </p:txBody>
      </p:sp>
      <p:sp>
        <p:nvSpPr>
          <p:cNvPr id="27653" name="Text Box 5"/>
          <p:cNvSpPr txBox="1">
            <a:spLocks noChangeArrowheads="1"/>
          </p:cNvSpPr>
          <p:nvPr/>
        </p:nvSpPr>
        <p:spPr bwMode="auto">
          <a:xfrm>
            <a:off x="457200" y="457200"/>
            <a:ext cx="3352800" cy="396875"/>
          </a:xfrm>
          <a:prstGeom prst="rect">
            <a:avLst/>
          </a:prstGeom>
          <a:noFill/>
          <a:ln w="9525">
            <a:noFill/>
            <a:miter lim="800000"/>
            <a:headEnd/>
            <a:tailEnd/>
          </a:ln>
          <a:effectLst/>
        </p:spPr>
        <p:txBody>
          <a:bodyPr>
            <a:spAutoFit/>
          </a:bodyPr>
          <a:lstStyle/>
          <a:p>
            <a:pPr>
              <a:spcBef>
                <a:spcPct val="50000"/>
              </a:spcBef>
              <a:defRPr/>
            </a:pPr>
            <a:r>
              <a:rPr lang="pt-PT"/>
              <a:t> </a:t>
            </a:r>
            <a:r>
              <a:rPr lang="pt-PT" b="1">
                <a:solidFill>
                  <a:srgbClr val="660066"/>
                </a:solidFill>
                <a:effectLst>
                  <a:outerShdw blurRad="38100" dist="38100" dir="2700000" algn="tl">
                    <a:srgbClr val="000000"/>
                  </a:outerShdw>
                </a:effectLst>
              </a:rPr>
              <a:t>Tipo de Leucócitos</a:t>
            </a:r>
            <a:r>
              <a:rPr lang="pt-PT" b="1">
                <a:effectLst>
                  <a:outerShdw blurRad="38100" dist="38100" dir="2700000" algn="tl">
                    <a:srgbClr val="FFFFFF"/>
                  </a:outerShdw>
                </a:effectLst>
              </a:rPr>
              <a:t> </a:t>
            </a:r>
          </a:p>
        </p:txBody>
      </p:sp>
      <p:grpSp>
        <p:nvGrpSpPr>
          <p:cNvPr id="2" name="Group 18"/>
          <p:cNvGrpSpPr>
            <a:grpSpLocks/>
          </p:cNvGrpSpPr>
          <p:nvPr/>
        </p:nvGrpSpPr>
        <p:grpSpPr bwMode="auto">
          <a:xfrm>
            <a:off x="6705600" y="1066800"/>
            <a:ext cx="1851025" cy="2160588"/>
            <a:chOff x="4224" y="672"/>
            <a:chExt cx="1166" cy="1361"/>
          </a:xfrm>
        </p:grpSpPr>
        <p:pic>
          <p:nvPicPr>
            <p:cNvPr id="28689" name="Picture 11" descr="mACRÓFAGO1"/>
            <p:cNvPicPr>
              <a:picLocks noChangeAspect="1" noChangeArrowheads="1"/>
            </p:cNvPicPr>
            <p:nvPr/>
          </p:nvPicPr>
          <p:blipFill>
            <a:blip r:embed="rId2" cstate="print"/>
            <a:srcRect/>
            <a:stretch>
              <a:fillRect/>
            </a:stretch>
          </p:blipFill>
          <p:spPr bwMode="auto">
            <a:xfrm>
              <a:off x="4224" y="672"/>
              <a:ext cx="1166" cy="1361"/>
            </a:xfrm>
            <a:prstGeom prst="rect">
              <a:avLst/>
            </a:prstGeom>
            <a:noFill/>
            <a:ln w="9525">
              <a:noFill/>
              <a:miter lim="800000"/>
              <a:headEnd/>
              <a:tailEnd/>
            </a:ln>
          </p:spPr>
        </p:pic>
        <p:sp>
          <p:nvSpPr>
            <p:cNvPr id="27660" name="Text Box 12"/>
            <p:cNvSpPr txBox="1">
              <a:spLocks noChangeArrowheads="1"/>
            </p:cNvSpPr>
            <p:nvPr/>
          </p:nvSpPr>
          <p:spPr bwMode="auto">
            <a:xfrm>
              <a:off x="4320" y="768"/>
              <a:ext cx="960" cy="192"/>
            </a:xfrm>
            <a:prstGeom prst="rect">
              <a:avLst/>
            </a:prstGeom>
            <a:noFill/>
            <a:ln w="9525">
              <a:noFill/>
              <a:miter lim="800000"/>
              <a:headEnd/>
              <a:tailEnd/>
            </a:ln>
            <a:effectLst/>
          </p:spPr>
          <p:txBody>
            <a:bodyPr>
              <a:spAutoFit/>
            </a:bodyPr>
            <a:lstStyle/>
            <a:p>
              <a:pPr>
                <a:spcBef>
                  <a:spcPct val="50000"/>
                </a:spcBef>
                <a:defRPr/>
              </a:pPr>
              <a:r>
                <a:rPr lang="pt-PT" sz="1400" b="1">
                  <a:solidFill>
                    <a:schemeClr val="bg1"/>
                  </a:solidFill>
                  <a:effectLst>
                    <a:outerShdw blurRad="38100" dist="38100" dir="2700000" algn="tl">
                      <a:srgbClr val="000000"/>
                    </a:outerShdw>
                  </a:effectLst>
                </a:rPr>
                <a:t>MACRÓFAGO</a:t>
              </a:r>
            </a:p>
          </p:txBody>
        </p:sp>
      </p:grpSp>
      <p:grpSp>
        <p:nvGrpSpPr>
          <p:cNvPr id="3" name="Group 22"/>
          <p:cNvGrpSpPr>
            <a:grpSpLocks/>
          </p:cNvGrpSpPr>
          <p:nvPr/>
        </p:nvGrpSpPr>
        <p:grpSpPr bwMode="auto">
          <a:xfrm>
            <a:off x="762000" y="1330325"/>
            <a:ext cx="5676900" cy="2098675"/>
            <a:chOff x="480" y="838"/>
            <a:chExt cx="3576" cy="1322"/>
          </a:xfrm>
        </p:grpSpPr>
        <p:sp>
          <p:nvSpPr>
            <p:cNvPr id="27656" name="Text Box 8"/>
            <p:cNvSpPr txBox="1">
              <a:spLocks noChangeArrowheads="1"/>
            </p:cNvSpPr>
            <p:nvPr/>
          </p:nvSpPr>
          <p:spPr bwMode="auto">
            <a:xfrm>
              <a:off x="1704" y="838"/>
              <a:ext cx="2352" cy="1322"/>
            </a:xfrm>
            <a:prstGeom prst="rect">
              <a:avLst/>
            </a:prstGeom>
            <a:noFill/>
            <a:ln w="9525">
              <a:noFill/>
              <a:miter lim="800000"/>
              <a:headEnd/>
              <a:tailEnd/>
            </a:ln>
            <a:effectLst/>
          </p:spPr>
          <p:txBody>
            <a:bodyPr>
              <a:spAutoFit/>
            </a:bodyPr>
            <a:lstStyle/>
            <a:p>
              <a:pPr>
                <a:spcBef>
                  <a:spcPct val="50000"/>
                </a:spcBef>
                <a:defRPr/>
              </a:pPr>
              <a:r>
                <a:rPr lang="pt-PT" b="1">
                  <a:effectLst>
                    <a:outerShdw blurRad="38100" dist="38100" dir="2700000" algn="tl">
                      <a:srgbClr val="FFFFFF"/>
                    </a:outerShdw>
                  </a:effectLst>
                </a:rPr>
                <a:t>Monócito</a:t>
              </a:r>
            </a:p>
            <a:p>
              <a:pPr>
                <a:spcBef>
                  <a:spcPct val="50000"/>
                </a:spcBef>
                <a:defRPr/>
              </a:pPr>
              <a:r>
                <a:rPr lang="pt-PT" sz="1400" b="1">
                  <a:effectLst>
                    <a:outerShdw blurRad="38100" dist="38100" dir="2700000" algn="tl">
                      <a:srgbClr val="FFFFFF"/>
                    </a:outerShdw>
                  </a:effectLst>
                </a:rPr>
                <a:t>Constituem cerca de 5% de todos os leucócitos. Circulam no sangue durante poucas horas e depois migram para os tecidos, aumentam de tamanho e transformam-se em MACRÓFAGOS.</a:t>
              </a:r>
            </a:p>
            <a:p>
              <a:pPr>
                <a:spcBef>
                  <a:spcPct val="50000"/>
                </a:spcBef>
                <a:defRPr/>
              </a:pPr>
              <a:endParaRPr lang="pt-PT" sz="1400" b="1">
                <a:effectLst>
                  <a:outerShdw blurRad="38100" dist="38100" dir="2700000" algn="tl">
                    <a:srgbClr val="FFFFFF"/>
                  </a:outerShdw>
                </a:effectLst>
              </a:endParaRPr>
            </a:p>
          </p:txBody>
        </p:sp>
        <p:grpSp>
          <p:nvGrpSpPr>
            <p:cNvPr id="28686" name="Group 14"/>
            <p:cNvGrpSpPr>
              <a:grpSpLocks/>
            </p:cNvGrpSpPr>
            <p:nvPr/>
          </p:nvGrpSpPr>
          <p:grpSpPr bwMode="auto">
            <a:xfrm>
              <a:off x="480" y="912"/>
              <a:ext cx="1200" cy="1015"/>
              <a:chOff x="480" y="1145"/>
              <a:chExt cx="1200" cy="1015"/>
            </a:xfrm>
          </p:grpSpPr>
          <p:pic>
            <p:nvPicPr>
              <p:cNvPr id="28687" name="Picture 6" descr="Monócitos"/>
              <p:cNvPicPr>
                <a:picLocks noChangeAspect="1" noChangeArrowheads="1"/>
              </p:cNvPicPr>
              <p:nvPr/>
            </p:nvPicPr>
            <p:blipFill>
              <a:blip r:embed="rId3" cstate="print"/>
              <a:srcRect/>
              <a:stretch>
                <a:fillRect/>
              </a:stretch>
            </p:blipFill>
            <p:spPr bwMode="auto">
              <a:xfrm>
                <a:off x="480" y="1145"/>
                <a:ext cx="1200" cy="1015"/>
              </a:xfrm>
              <a:prstGeom prst="rect">
                <a:avLst/>
              </a:prstGeom>
              <a:noFill/>
              <a:ln w="9525">
                <a:noFill/>
                <a:miter lim="800000"/>
                <a:headEnd/>
                <a:tailEnd/>
              </a:ln>
            </p:spPr>
          </p:pic>
          <p:sp>
            <p:nvSpPr>
              <p:cNvPr id="28688" name="Line 13"/>
              <p:cNvSpPr>
                <a:spLocks noChangeShapeType="1"/>
              </p:cNvSpPr>
              <p:nvPr/>
            </p:nvSpPr>
            <p:spPr bwMode="auto">
              <a:xfrm flipH="1">
                <a:off x="1008" y="1296"/>
                <a:ext cx="672" cy="336"/>
              </a:xfrm>
              <a:prstGeom prst="line">
                <a:avLst/>
              </a:prstGeom>
              <a:noFill/>
              <a:ln w="9525">
                <a:solidFill>
                  <a:schemeClr val="tx1"/>
                </a:solidFill>
                <a:round/>
                <a:headEnd/>
                <a:tailEnd type="triangle" w="med" len="med"/>
              </a:ln>
            </p:spPr>
            <p:txBody>
              <a:bodyPr/>
              <a:lstStyle/>
              <a:p>
                <a:endParaRPr lang="pt-PT"/>
              </a:p>
            </p:txBody>
          </p:sp>
        </p:grpSp>
      </p:grpSp>
      <p:grpSp>
        <p:nvGrpSpPr>
          <p:cNvPr id="5" name="Group 23"/>
          <p:cNvGrpSpPr>
            <a:grpSpLocks/>
          </p:cNvGrpSpPr>
          <p:nvPr/>
        </p:nvGrpSpPr>
        <p:grpSpPr bwMode="auto">
          <a:xfrm>
            <a:off x="762000" y="3124200"/>
            <a:ext cx="7467600" cy="1611313"/>
            <a:chOff x="480" y="1968"/>
            <a:chExt cx="4704" cy="1015"/>
          </a:xfrm>
        </p:grpSpPr>
        <p:pic>
          <p:nvPicPr>
            <p:cNvPr id="28683" name="Picture 15" descr="Linfócito B"/>
            <p:cNvPicPr>
              <a:picLocks noChangeAspect="1" noChangeArrowheads="1"/>
            </p:cNvPicPr>
            <p:nvPr/>
          </p:nvPicPr>
          <p:blipFill>
            <a:blip r:embed="rId4" cstate="print"/>
            <a:srcRect/>
            <a:stretch>
              <a:fillRect/>
            </a:stretch>
          </p:blipFill>
          <p:spPr bwMode="auto">
            <a:xfrm>
              <a:off x="480" y="1968"/>
              <a:ext cx="1248" cy="1015"/>
            </a:xfrm>
            <a:prstGeom prst="rect">
              <a:avLst/>
            </a:prstGeom>
            <a:noFill/>
            <a:ln w="9525">
              <a:noFill/>
              <a:miter lim="800000"/>
              <a:headEnd/>
              <a:tailEnd/>
            </a:ln>
          </p:spPr>
        </p:pic>
        <p:sp>
          <p:nvSpPr>
            <p:cNvPr id="27665" name="Text Box 17"/>
            <p:cNvSpPr txBox="1">
              <a:spLocks noChangeArrowheads="1"/>
            </p:cNvSpPr>
            <p:nvPr/>
          </p:nvSpPr>
          <p:spPr bwMode="auto">
            <a:xfrm>
              <a:off x="1824" y="2160"/>
              <a:ext cx="3360" cy="758"/>
            </a:xfrm>
            <a:prstGeom prst="rect">
              <a:avLst/>
            </a:prstGeom>
            <a:noFill/>
            <a:ln w="9525">
              <a:noFill/>
              <a:miter lim="800000"/>
              <a:headEnd/>
              <a:tailEnd/>
            </a:ln>
            <a:effectLst/>
          </p:spPr>
          <p:txBody>
            <a:bodyPr>
              <a:spAutoFit/>
            </a:bodyPr>
            <a:lstStyle/>
            <a:p>
              <a:pPr>
                <a:spcBef>
                  <a:spcPct val="50000"/>
                </a:spcBef>
                <a:defRPr/>
              </a:pPr>
              <a:r>
                <a:rPr lang="pt-PT" b="1">
                  <a:effectLst>
                    <a:outerShdw blurRad="38100" dist="38100" dir="2700000" algn="tl">
                      <a:srgbClr val="FFFFFF"/>
                    </a:outerShdw>
                  </a:effectLst>
                </a:rPr>
                <a:t>Linfócito B</a:t>
              </a:r>
            </a:p>
            <a:p>
              <a:pPr>
                <a:spcBef>
                  <a:spcPct val="50000"/>
                </a:spcBef>
                <a:defRPr/>
              </a:pPr>
              <a:r>
                <a:rPr lang="pt-PT" sz="1400" b="1">
                  <a:effectLst>
                    <a:outerShdw blurRad="38100" dist="38100" dir="2700000" algn="tl">
                      <a:srgbClr val="FFFFFF"/>
                    </a:outerShdw>
                  </a:effectLst>
                </a:rPr>
                <a:t>Estes linfócitos quando activados diferenciam-se em </a:t>
              </a:r>
              <a:r>
                <a:rPr lang="pt-PT" sz="1800" b="1">
                  <a:effectLst>
                    <a:outerShdw blurRad="38100" dist="38100" dir="2700000" algn="tl">
                      <a:srgbClr val="FFFFFF"/>
                    </a:outerShdw>
                  </a:effectLst>
                </a:rPr>
                <a:t>plasmócitos,</a:t>
              </a:r>
              <a:r>
                <a:rPr lang="pt-PT" sz="1400" b="1">
                  <a:effectLst>
                    <a:outerShdw blurRad="38100" dist="38100" dir="2700000" algn="tl">
                      <a:srgbClr val="FFFFFF"/>
                    </a:outerShdw>
                  </a:effectLst>
                </a:rPr>
                <a:t> que produzem anticorpos, e em células de memória</a:t>
              </a:r>
            </a:p>
          </p:txBody>
        </p:sp>
      </p:grpSp>
      <p:grpSp>
        <p:nvGrpSpPr>
          <p:cNvPr id="6" name="Group 24"/>
          <p:cNvGrpSpPr>
            <a:grpSpLocks/>
          </p:cNvGrpSpPr>
          <p:nvPr/>
        </p:nvGrpSpPr>
        <p:grpSpPr bwMode="auto">
          <a:xfrm>
            <a:off x="762000" y="4800600"/>
            <a:ext cx="7391400" cy="1714500"/>
            <a:chOff x="480" y="3024"/>
            <a:chExt cx="4656" cy="1080"/>
          </a:xfrm>
        </p:grpSpPr>
        <p:pic>
          <p:nvPicPr>
            <p:cNvPr id="28681" name="Picture 16" descr="linfocitot"/>
            <p:cNvPicPr>
              <a:picLocks noChangeAspect="1" noChangeArrowheads="1"/>
            </p:cNvPicPr>
            <p:nvPr/>
          </p:nvPicPr>
          <p:blipFill>
            <a:blip r:embed="rId5" cstate="print"/>
            <a:srcRect/>
            <a:stretch>
              <a:fillRect/>
            </a:stretch>
          </p:blipFill>
          <p:spPr bwMode="auto">
            <a:xfrm>
              <a:off x="480" y="3024"/>
              <a:ext cx="1200" cy="1080"/>
            </a:xfrm>
            <a:prstGeom prst="rect">
              <a:avLst/>
            </a:prstGeom>
            <a:noFill/>
            <a:ln w="9525">
              <a:noFill/>
              <a:miter lim="800000"/>
              <a:headEnd/>
              <a:tailEnd/>
            </a:ln>
          </p:spPr>
        </p:pic>
        <p:sp>
          <p:nvSpPr>
            <p:cNvPr id="27668" name="Text Box 20"/>
            <p:cNvSpPr txBox="1">
              <a:spLocks noChangeArrowheads="1"/>
            </p:cNvSpPr>
            <p:nvPr/>
          </p:nvSpPr>
          <p:spPr bwMode="auto">
            <a:xfrm>
              <a:off x="1824" y="3168"/>
              <a:ext cx="3312" cy="786"/>
            </a:xfrm>
            <a:prstGeom prst="rect">
              <a:avLst/>
            </a:prstGeom>
            <a:noFill/>
            <a:ln w="9525">
              <a:noFill/>
              <a:miter lim="800000"/>
              <a:headEnd/>
              <a:tailEnd/>
            </a:ln>
            <a:effectLst/>
          </p:spPr>
          <p:txBody>
            <a:bodyPr>
              <a:spAutoFit/>
            </a:bodyPr>
            <a:lstStyle/>
            <a:p>
              <a:pPr>
                <a:spcBef>
                  <a:spcPct val="50000"/>
                </a:spcBef>
                <a:defRPr/>
              </a:pPr>
              <a:r>
                <a:rPr lang="pt-PT" b="1">
                  <a:effectLst>
                    <a:outerShdw blurRad="38100" dist="38100" dir="2700000" algn="tl">
                      <a:srgbClr val="FFFFFF"/>
                    </a:outerShdw>
                  </a:effectLst>
                </a:rPr>
                <a:t>Linfócito T</a:t>
              </a:r>
            </a:p>
            <a:p>
              <a:pPr>
                <a:spcBef>
                  <a:spcPct val="50000"/>
                </a:spcBef>
                <a:defRPr/>
              </a:pPr>
              <a:r>
                <a:rPr lang="pt-PT" sz="1400" b="1">
                  <a:effectLst>
                    <a:outerShdw blurRad="38100" dist="38100" dir="2700000" algn="tl">
                      <a:srgbClr val="FFFFFF"/>
                    </a:outerShdw>
                  </a:effectLst>
                </a:rPr>
                <a:t>Estes linfócitos  destroem as  células infectadas por vírus ou bactérias e células cancerosas…….</a:t>
              </a:r>
            </a:p>
            <a:p>
              <a:pPr>
                <a:spcBef>
                  <a:spcPct val="50000"/>
                </a:spcBef>
                <a:defRPr/>
              </a:pPr>
              <a:r>
                <a:rPr lang="pt-PT" sz="1400" b="1">
                  <a:effectLst>
                    <a:outerShdw blurRad="38100" dist="38100" dir="2700000" algn="tl">
                      <a:srgbClr val="FFFFFF"/>
                    </a:outerShdw>
                  </a:effectLst>
                </a:rPr>
                <a:t>Contribuem para a activação dos linfócitos B</a:t>
              </a:r>
            </a:p>
          </p:txBody>
        </p:sp>
      </p:grpSp>
      <p:sp>
        <p:nvSpPr>
          <p:cNvPr id="27669" name="Text Box 21"/>
          <p:cNvSpPr txBox="1">
            <a:spLocks noChangeArrowheads="1"/>
          </p:cNvSpPr>
          <p:nvPr/>
        </p:nvSpPr>
        <p:spPr bwMode="auto">
          <a:xfrm>
            <a:off x="5257800" y="0"/>
            <a:ext cx="3886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660066"/>
                </a:solidFill>
                <a:effectLst>
                  <a:outerShdw blurRad="38100" dist="38100" dir="2700000" algn="tl">
                    <a:srgbClr val="000000"/>
                  </a:outerShdw>
                </a:effectLst>
              </a:rPr>
              <a:t>Constituição do sistema imunitário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6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6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autoUpdateAnimBg="0"/>
      <p:bldP spid="2766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304800" y="914400"/>
            <a:ext cx="8534400" cy="579438"/>
          </a:xfrm>
          <a:prstGeom prst="rect">
            <a:avLst/>
          </a:prstGeom>
          <a:noFill/>
          <a:ln w="9525">
            <a:noFill/>
            <a:miter lim="800000"/>
            <a:headEnd/>
            <a:tailEnd/>
          </a:ln>
          <a:effectLst/>
        </p:spPr>
        <p:txBody>
          <a:bodyPr>
            <a:spAutoFit/>
          </a:bodyPr>
          <a:lstStyle/>
          <a:p>
            <a:pPr algn="just">
              <a:spcBef>
                <a:spcPct val="50000"/>
              </a:spcBef>
              <a:defRPr/>
            </a:pPr>
            <a:r>
              <a:rPr lang="pt-PT" sz="1400"/>
              <a:t>... </a:t>
            </a:r>
            <a:r>
              <a:rPr lang="pt-PT" sz="1800" b="1">
                <a:effectLst>
                  <a:outerShdw blurRad="38100" dist="38100" dir="2700000" algn="tl">
                    <a:srgbClr val="FFFFFF"/>
                  </a:outerShdw>
                </a:effectLst>
              </a:rPr>
              <a:t>do inglês natural  Killer cells</a:t>
            </a:r>
            <a:r>
              <a:rPr lang="pt-PT" sz="1400"/>
              <a:t> </a:t>
            </a:r>
            <a:r>
              <a:rPr lang="pt-PT" sz="1400" b="1"/>
              <a:t>ou células assassinas naturais. actuam contra as células tumorais e células infectadas por certos tipos de vírus.</a:t>
            </a:r>
          </a:p>
        </p:txBody>
      </p:sp>
      <p:sp>
        <p:nvSpPr>
          <p:cNvPr id="29702" name="Text Box 6"/>
          <p:cNvSpPr txBox="1">
            <a:spLocks noChangeArrowheads="1"/>
          </p:cNvSpPr>
          <p:nvPr/>
        </p:nvSpPr>
        <p:spPr bwMode="auto">
          <a:xfrm>
            <a:off x="5486400" y="2057400"/>
            <a:ext cx="3352800" cy="4110038"/>
          </a:xfrm>
          <a:prstGeom prst="rect">
            <a:avLst/>
          </a:prstGeom>
          <a:noFill/>
          <a:ln w="9525">
            <a:noFill/>
            <a:miter lim="800000"/>
            <a:headEnd/>
            <a:tailEnd/>
          </a:ln>
          <a:effectLst/>
        </p:spPr>
        <p:txBody>
          <a:bodyPr>
            <a:spAutoFit/>
          </a:bodyPr>
          <a:lstStyle/>
          <a:p>
            <a:pPr algn="ctr">
              <a:lnSpc>
                <a:spcPct val="115000"/>
              </a:lnSpc>
              <a:spcBef>
                <a:spcPct val="50000"/>
              </a:spcBef>
              <a:buFont typeface="Wingdings" pitchFamily="2" charset="2"/>
              <a:buChar char="Ø"/>
              <a:defRPr/>
            </a:pPr>
            <a:r>
              <a:rPr lang="pt-PT" sz="1400" b="1">
                <a:effectLst>
                  <a:outerShdw blurRad="38100" dist="38100" dir="2700000" algn="tl">
                    <a:srgbClr val="FFFFFF"/>
                  </a:outerShdw>
                </a:effectLst>
              </a:rPr>
              <a:t> As células normais não são mortas porque os sinais inibitórios provenientes de moléculas MHC classe I normais sobrepõem-se  aos sinais de activação. </a:t>
            </a:r>
          </a:p>
          <a:p>
            <a:pPr algn="ctr">
              <a:lnSpc>
                <a:spcPct val="115000"/>
              </a:lnSpc>
              <a:spcBef>
                <a:spcPct val="50000"/>
              </a:spcBef>
              <a:buFont typeface="Wingdings" pitchFamily="2" charset="2"/>
              <a:buChar char="Ø"/>
              <a:defRPr/>
            </a:pPr>
            <a:r>
              <a:rPr lang="pt-PT" sz="1400" b="1">
                <a:effectLst>
                  <a:outerShdw blurRad="38100" dist="38100" dir="2700000" algn="tl">
                    <a:srgbClr val="FFFFFF"/>
                  </a:outerShdw>
                </a:effectLst>
              </a:rPr>
              <a:t>Nas células tumorais, ou células infectadas por vírus, a expressão reduzida ou alterada das moléculas do MHC interrompe os sinais inibitórios, permitindo a activação das células NK e lise (rompimento) das células-alvo. NK: "natural killer" = assassina natural MHC:</a:t>
            </a:r>
            <a:endParaRPr lang="pt-PT" sz="1400">
              <a:effectLst>
                <a:outerShdw blurRad="38100" dist="38100" dir="2700000" algn="tl">
                  <a:srgbClr val="FFFFFF"/>
                </a:outerShdw>
              </a:effectLst>
            </a:endParaRPr>
          </a:p>
        </p:txBody>
      </p:sp>
      <p:grpSp>
        <p:nvGrpSpPr>
          <p:cNvPr id="2" name="Group 10"/>
          <p:cNvGrpSpPr>
            <a:grpSpLocks/>
          </p:cNvGrpSpPr>
          <p:nvPr/>
        </p:nvGrpSpPr>
        <p:grpSpPr bwMode="auto">
          <a:xfrm>
            <a:off x="381000" y="1752600"/>
            <a:ext cx="4953000" cy="4892675"/>
            <a:chOff x="240" y="1104"/>
            <a:chExt cx="3120" cy="3082"/>
          </a:xfrm>
        </p:grpSpPr>
        <p:sp>
          <p:nvSpPr>
            <p:cNvPr id="29703" name="Text Box 7"/>
            <p:cNvSpPr txBox="1">
              <a:spLocks noChangeArrowheads="1"/>
            </p:cNvSpPr>
            <p:nvPr/>
          </p:nvSpPr>
          <p:spPr bwMode="auto">
            <a:xfrm>
              <a:off x="672" y="3936"/>
              <a:ext cx="2482" cy="250"/>
            </a:xfrm>
            <a:prstGeom prst="rect">
              <a:avLst/>
            </a:prstGeom>
            <a:noFill/>
            <a:ln w="9525">
              <a:noFill/>
              <a:miter lim="800000"/>
              <a:headEnd/>
              <a:tailEnd/>
            </a:ln>
          </p:spPr>
          <p:txBody>
            <a:bodyPr>
              <a:spAutoFit/>
            </a:bodyPr>
            <a:lstStyle/>
            <a:p>
              <a:pPr>
                <a:spcBef>
                  <a:spcPct val="50000"/>
                </a:spcBef>
              </a:pPr>
              <a:endParaRPr lang="pt-PT"/>
            </a:p>
          </p:txBody>
        </p:sp>
        <p:sp>
          <p:nvSpPr>
            <p:cNvPr id="29704" name="Text Box 8"/>
            <p:cNvSpPr txBox="1">
              <a:spLocks noChangeArrowheads="1"/>
            </p:cNvSpPr>
            <p:nvPr/>
          </p:nvSpPr>
          <p:spPr bwMode="auto">
            <a:xfrm>
              <a:off x="240" y="3792"/>
              <a:ext cx="3120" cy="326"/>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Esquema dos receptores das células NK e de como elas matam outra célula</a:t>
              </a:r>
            </a:p>
          </p:txBody>
        </p:sp>
        <p:pic>
          <p:nvPicPr>
            <p:cNvPr id="29705" name="Picture 9" descr="nk"/>
            <p:cNvPicPr>
              <a:picLocks noChangeAspect="1" noChangeArrowheads="1"/>
            </p:cNvPicPr>
            <p:nvPr/>
          </p:nvPicPr>
          <p:blipFill>
            <a:blip r:embed="rId2" cstate="print"/>
            <a:srcRect/>
            <a:stretch>
              <a:fillRect/>
            </a:stretch>
          </p:blipFill>
          <p:spPr bwMode="auto">
            <a:xfrm>
              <a:off x="240" y="1104"/>
              <a:ext cx="3120" cy="2596"/>
            </a:xfrm>
            <a:prstGeom prst="rect">
              <a:avLst/>
            </a:prstGeom>
            <a:noFill/>
            <a:ln w="9525">
              <a:noFill/>
              <a:miter lim="800000"/>
              <a:headEnd/>
              <a:tailEnd/>
            </a:ln>
          </p:spPr>
        </p:pic>
      </p:grpSp>
      <p:sp>
        <p:nvSpPr>
          <p:cNvPr id="29707" name="Text Box 11"/>
          <p:cNvSpPr txBox="1">
            <a:spLocks noChangeArrowheads="1"/>
          </p:cNvSpPr>
          <p:nvPr/>
        </p:nvSpPr>
        <p:spPr bwMode="auto">
          <a:xfrm>
            <a:off x="5257800" y="0"/>
            <a:ext cx="3886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660066"/>
                </a:solidFill>
                <a:effectLst>
                  <a:outerShdw blurRad="38100" dist="38100" dir="2700000" algn="tl">
                    <a:srgbClr val="000000"/>
                  </a:outerShdw>
                </a:effectLst>
              </a:rPr>
              <a:t>Constituição do sistema imunitário</a:t>
            </a:r>
          </a:p>
        </p:txBody>
      </p:sp>
      <p:sp>
        <p:nvSpPr>
          <p:cNvPr id="29709" name="Text Box 13"/>
          <p:cNvSpPr txBox="1">
            <a:spLocks noChangeArrowheads="1"/>
          </p:cNvSpPr>
          <p:nvPr/>
        </p:nvSpPr>
        <p:spPr bwMode="auto">
          <a:xfrm>
            <a:off x="381000" y="457200"/>
            <a:ext cx="3886200" cy="396875"/>
          </a:xfrm>
          <a:prstGeom prst="rect">
            <a:avLst/>
          </a:prstGeom>
          <a:noFill/>
          <a:ln w="9525">
            <a:noFill/>
            <a:miter lim="800000"/>
            <a:headEnd/>
            <a:tailEnd/>
          </a:ln>
          <a:effectLst/>
        </p:spPr>
        <p:txBody>
          <a:bodyPr>
            <a:spAutoFit/>
          </a:bodyPr>
          <a:lstStyle/>
          <a:p>
            <a:pPr>
              <a:spcBef>
                <a:spcPct val="50000"/>
              </a:spcBef>
              <a:defRPr/>
            </a:pPr>
            <a:r>
              <a:rPr lang="pt-PT" b="1">
                <a:solidFill>
                  <a:srgbClr val="660066"/>
                </a:solidFill>
                <a:effectLst>
                  <a:outerShdw blurRad="38100" dist="38100" dir="2700000" algn="tl">
                    <a:srgbClr val="000000"/>
                  </a:outerShdw>
                </a:effectLst>
              </a:rPr>
              <a:t>CÉLULAS NK </a:t>
            </a:r>
            <a:r>
              <a:rPr lang="pt-PT" sz="1400" b="1">
                <a:solidFill>
                  <a:srgbClr val="660066"/>
                </a:solidFill>
                <a:effectLst>
                  <a:outerShdw blurRad="38100" dist="38100" dir="2700000" algn="tl">
                    <a:srgbClr val="000000"/>
                  </a:outerShdw>
                </a:effectLst>
              </a:rPr>
              <a:t>(tipo de linfócito)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7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7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P spid="29702" grpId="0" autoUpdateAnimBg="0"/>
      <p:bldP spid="29707" grpId="0" autoUpdateAnimBg="0"/>
      <p:bldP spid="2970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827088" y="3149600"/>
            <a:ext cx="7777162" cy="1143000"/>
          </a:xfrm>
        </p:spPr>
        <p:txBody>
          <a:bodyPr/>
          <a:lstStyle/>
          <a:p>
            <a:pPr eaLnBrk="1" hangingPunct="1"/>
            <a:r>
              <a:rPr lang="pt-PT" sz="1600" b="1" smtClean="0">
                <a:solidFill>
                  <a:srgbClr val="CC0099"/>
                </a:solidFill>
                <a:latin typeface="Verdana" pitchFamily="34" charset="0"/>
              </a:rPr>
              <a:t>APONTAMENTOS:</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r>
              <a:rPr lang="pt-PT" sz="1600" b="1" smtClean="0">
                <a:solidFill>
                  <a:srgbClr val="CC0099"/>
                </a:solidFill>
                <a:latin typeface="Verdana" pitchFamily="34" charset="0"/>
              </a:rPr>
              <a:t> Cada indivíduo é bioquimicamente único.</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r>
              <a:rPr lang="pt-PT" sz="1600" b="1" smtClean="0">
                <a:solidFill>
                  <a:srgbClr val="CC0099"/>
                </a:solidFill>
                <a:latin typeface="Verdana" pitchFamily="34" charset="0"/>
              </a:rPr>
              <a:t>Na superfície das células existem glicoproteínas que são diferentes de espécie para espécie e mesmo de outros membros da mesma espécie.</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r>
              <a:rPr lang="pt-PT" sz="1600" b="1" smtClean="0">
                <a:solidFill>
                  <a:srgbClr val="CC0099"/>
                </a:solidFill>
                <a:latin typeface="Verdana" pitchFamily="34" charset="0"/>
              </a:rPr>
              <a:t>As diferenças que existem entre as superfícies celulares de cada organismo residem na variabilidade genética.</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r>
              <a:rPr lang="pt-PT" sz="1600" b="1" smtClean="0">
                <a:solidFill>
                  <a:srgbClr val="CC0099"/>
                </a:solidFill>
                <a:latin typeface="Verdana" pitchFamily="34" charset="0"/>
              </a:rPr>
              <a:t>De facto, a expressão de diferentes formas alélicas produz  proteínas distintas, algumas das quais, funcionando como um sistema de identificação.</a:t>
            </a:r>
            <a:br>
              <a:rPr lang="pt-PT" sz="1600" b="1" smtClean="0">
                <a:solidFill>
                  <a:srgbClr val="CC0099"/>
                </a:solidFill>
                <a:latin typeface="Verdana" pitchFamily="34" charset="0"/>
              </a:rPr>
            </a:br>
            <a:r>
              <a:rPr lang="pt-PT" sz="1600" b="1" smtClean="0">
                <a:solidFill>
                  <a:srgbClr val="CC0099"/>
                </a:solidFill>
                <a:latin typeface="Verdana" pitchFamily="34" charset="0"/>
              </a:rPr>
              <a:t>As glicoproteínas da superfície membranar, que permitem</a:t>
            </a:r>
            <a:br>
              <a:rPr lang="pt-PT" sz="1600" b="1" smtClean="0">
                <a:solidFill>
                  <a:srgbClr val="CC0099"/>
                </a:solidFill>
                <a:latin typeface="Verdana" pitchFamily="34" charset="0"/>
              </a:rPr>
            </a:br>
            <a:r>
              <a:rPr lang="pt-PT" sz="1600" b="1" smtClean="0">
                <a:solidFill>
                  <a:srgbClr val="CC0099"/>
                </a:solidFill>
                <a:latin typeface="Verdana" pitchFamily="34" charset="0"/>
              </a:rPr>
              <a:t>identificar uma célula como pertencente ou não a um determinado organismo, tomam a designação de </a:t>
            </a:r>
            <a:r>
              <a:rPr lang="pt-PT" sz="1600" b="1" smtClean="0">
                <a:solidFill>
                  <a:schemeClr val="tx1"/>
                </a:solidFill>
                <a:latin typeface="Verdana" pitchFamily="34" charset="0"/>
              </a:rPr>
              <a:t>marcadores celulares</a:t>
            </a:r>
            <a:r>
              <a:rPr lang="pt-PT" sz="1600" b="1" smtClean="0">
                <a:solidFill>
                  <a:srgbClr val="CC0099"/>
                </a:solidFill>
                <a:latin typeface="Verdana" pitchFamily="34" charset="0"/>
              </a:rPr>
              <a:t>. </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r>
              <a:rPr lang="pt-PT" sz="1600" b="1" smtClean="0">
                <a:solidFill>
                  <a:srgbClr val="CC0099"/>
                </a:solidFill>
                <a:latin typeface="Verdana" pitchFamily="34" charset="0"/>
              </a:rPr>
              <a:t>Estes marcadores são codificados por um conjunto de genes ligados que se encontram, no Homem, no cromossoma 6 e constituem o </a:t>
            </a:r>
            <a:r>
              <a:rPr lang="pt-PT" sz="1600" b="1" u="sng" smtClean="0">
                <a:solidFill>
                  <a:srgbClr val="CC0099"/>
                </a:solidFill>
                <a:latin typeface="Verdana" pitchFamily="34" charset="0"/>
              </a:rPr>
              <a:t>complexo maior de histocompatibilidade</a:t>
            </a:r>
            <a:r>
              <a:rPr lang="pt-PT" sz="1600" b="1" smtClean="0">
                <a:solidFill>
                  <a:srgbClr val="CC0099"/>
                </a:solidFill>
                <a:latin typeface="Verdana" pitchFamily="34" charset="0"/>
              </a:rPr>
              <a:t>.  (</a:t>
            </a:r>
            <a:r>
              <a:rPr lang="pt-PT" sz="1600" b="1" smtClean="0">
                <a:solidFill>
                  <a:schemeClr val="tx1"/>
                </a:solidFill>
                <a:latin typeface="Verdana" pitchFamily="34" charset="0"/>
              </a:rPr>
              <a:t>MHC -  Major Histocompatibility Complex</a:t>
            </a:r>
            <a:r>
              <a:rPr lang="pt-PT" sz="1600" b="1" smtClean="0">
                <a:solidFill>
                  <a:srgbClr val="CC0099"/>
                </a:solidFill>
                <a:latin typeface="Verdana" pitchFamily="34" charset="0"/>
              </a:rPr>
              <a:t>)</a:t>
            </a:r>
            <a:br>
              <a:rPr lang="pt-PT" sz="1600" b="1" smtClean="0">
                <a:solidFill>
                  <a:srgbClr val="CC0099"/>
                </a:solidFill>
                <a:latin typeface="Verdana" pitchFamily="34" charset="0"/>
              </a:rPr>
            </a:br>
            <a:r>
              <a:rPr lang="pt-PT" sz="1600" b="1" smtClean="0">
                <a:solidFill>
                  <a:srgbClr val="CC0099"/>
                </a:solidFill>
                <a:latin typeface="Verdana" pitchFamily="34" charset="0"/>
              </a:rPr>
              <a:t/>
            </a:r>
            <a:br>
              <a:rPr lang="pt-PT" sz="1600" b="1" smtClean="0">
                <a:solidFill>
                  <a:srgbClr val="CC0099"/>
                </a:solidFill>
                <a:latin typeface="Verdana" pitchFamily="34" charset="0"/>
              </a:rPr>
            </a:br>
            <a:endParaRPr lang="pt-PT" sz="1600" b="1" smtClean="0">
              <a:solidFill>
                <a:srgbClr val="CC0099"/>
              </a:solidFill>
              <a:latin typeface="Verdana" pitchFamily="34" charset="0"/>
            </a:endParaRPr>
          </a:p>
        </p:txBody>
      </p:sp>
      <p:graphicFrame>
        <p:nvGraphicFramePr>
          <p:cNvPr id="4098" name="Object 9"/>
          <p:cNvGraphicFramePr>
            <a:graphicFrameLocks noChangeAspect="1"/>
          </p:cNvGraphicFramePr>
          <p:nvPr>
            <p:ph idx="1"/>
          </p:nvPr>
        </p:nvGraphicFramePr>
        <p:xfrm>
          <a:off x="395288" y="260350"/>
          <a:ext cx="1800225" cy="1385888"/>
        </p:xfrm>
        <a:graphic>
          <a:graphicData uri="http://schemas.openxmlformats.org/presentationml/2006/ole">
            <p:oleObj spid="_x0000_s4098" name="Bitmap Image" r:id="rId3" imgW="1200318" imgH="923810" progId="Paint.Picture">
              <p:embed/>
            </p:oleObj>
          </a:graphicData>
        </a:graphic>
      </p:graphicFrame>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5844" name="Text Box 1028"/>
          <p:cNvSpPr txBox="1">
            <a:spLocks noChangeArrowheads="1"/>
          </p:cNvSpPr>
          <p:nvPr/>
        </p:nvSpPr>
        <p:spPr bwMode="auto">
          <a:xfrm>
            <a:off x="4800600" y="609600"/>
            <a:ext cx="3581400" cy="3084513"/>
          </a:xfrm>
          <a:prstGeom prst="rect">
            <a:avLst/>
          </a:prstGeom>
          <a:noFill/>
          <a:ln w="9525">
            <a:noFill/>
            <a:miter lim="800000"/>
            <a:headEnd/>
            <a:tailEnd/>
          </a:ln>
          <a:effectLst/>
        </p:spPr>
        <p:txBody>
          <a:bodyPr>
            <a:spAutoFit/>
          </a:bodyPr>
          <a:lstStyle/>
          <a:p>
            <a:pPr algn="ctr">
              <a:spcBef>
                <a:spcPct val="50000"/>
              </a:spcBef>
              <a:defRPr/>
            </a:pPr>
            <a:r>
              <a:rPr lang="pt-PT" sz="2800" b="1">
                <a:solidFill>
                  <a:srgbClr val="660066"/>
                </a:solidFill>
                <a:effectLst>
                  <a:outerShdw blurRad="38100" dist="38100" dir="2700000" algn="tl">
                    <a:srgbClr val="C0C0C0"/>
                  </a:outerShdw>
                </a:effectLst>
              </a:rPr>
              <a:t>Que mecanismos </a:t>
            </a:r>
          </a:p>
          <a:p>
            <a:pPr algn="ctr">
              <a:spcBef>
                <a:spcPct val="50000"/>
              </a:spcBef>
              <a:defRPr/>
            </a:pPr>
            <a:r>
              <a:rPr lang="pt-PT" sz="2800" b="1">
                <a:solidFill>
                  <a:srgbClr val="660066"/>
                </a:solidFill>
                <a:effectLst>
                  <a:outerShdw blurRad="38100" dist="38100" dir="2700000" algn="tl">
                    <a:srgbClr val="C0C0C0"/>
                  </a:outerShdw>
                </a:effectLst>
              </a:rPr>
              <a:t>de defesa </a:t>
            </a:r>
          </a:p>
          <a:p>
            <a:pPr algn="ctr">
              <a:spcBef>
                <a:spcPct val="50000"/>
              </a:spcBef>
              <a:defRPr/>
            </a:pPr>
            <a:r>
              <a:rPr lang="pt-PT" sz="2800" b="1">
                <a:solidFill>
                  <a:srgbClr val="660066"/>
                </a:solidFill>
                <a:effectLst>
                  <a:outerShdw blurRad="38100" dist="38100" dir="2700000" algn="tl">
                    <a:srgbClr val="C0C0C0"/>
                  </a:outerShdw>
                </a:effectLst>
              </a:rPr>
              <a:t>podem actuar no </a:t>
            </a:r>
          </a:p>
          <a:p>
            <a:pPr algn="ctr">
              <a:spcBef>
                <a:spcPct val="50000"/>
              </a:spcBef>
              <a:defRPr/>
            </a:pPr>
            <a:r>
              <a:rPr lang="pt-PT" sz="2800" b="1">
                <a:solidFill>
                  <a:srgbClr val="660066"/>
                </a:solidFill>
                <a:effectLst>
                  <a:outerShdw blurRad="38100" dist="38100" dir="2700000" algn="tl">
                    <a:srgbClr val="C0C0C0"/>
                  </a:outerShdw>
                </a:effectLst>
              </a:rPr>
              <a:t>organismo </a:t>
            </a:r>
          </a:p>
          <a:p>
            <a:pPr algn="ctr">
              <a:spcBef>
                <a:spcPct val="50000"/>
              </a:spcBef>
              <a:defRPr/>
            </a:pPr>
            <a:r>
              <a:rPr lang="pt-PT" sz="2800" b="1">
                <a:solidFill>
                  <a:srgbClr val="660066"/>
                </a:solidFill>
                <a:effectLst>
                  <a:outerShdw blurRad="38100" dist="38100" dir="2700000" algn="tl">
                    <a:srgbClr val="C0C0C0"/>
                  </a:outerShdw>
                </a:effectLst>
              </a:rPr>
              <a:t>humano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5844"/>
                                        </p:tgtEl>
                                        <p:attrNameLst>
                                          <p:attrName>style.visibility</p:attrName>
                                        </p:attrNameLst>
                                      </p:cBhvr>
                                      <p:to>
                                        <p:strVal val="visible"/>
                                      </p:to>
                                    </p:set>
                                    <p:anim to="" calcmode="lin" valueType="num">
                                      <p:cBhvr>
                                        <p:cTn id="7" dur="1" fill="hold"/>
                                        <p:tgtEl>
                                          <p:spTgt spid="358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266700" y="609600"/>
            <a:ext cx="8610600" cy="3808413"/>
            <a:chOff x="144" y="720"/>
            <a:chExt cx="5424" cy="2399"/>
          </a:xfrm>
        </p:grpSpPr>
        <p:sp>
          <p:nvSpPr>
            <p:cNvPr id="28700" name="Text Box 28"/>
            <p:cNvSpPr txBox="1">
              <a:spLocks noChangeArrowheads="1"/>
            </p:cNvSpPr>
            <p:nvPr/>
          </p:nvSpPr>
          <p:spPr bwMode="auto">
            <a:xfrm>
              <a:off x="715" y="720"/>
              <a:ext cx="4185" cy="240"/>
            </a:xfrm>
            <a:prstGeom prst="rect">
              <a:avLst/>
            </a:prstGeom>
            <a:solidFill>
              <a:schemeClr val="bg1"/>
            </a:solidFill>
            <a:ln w="38100" cmpd="dbl">
              <a:noFill/>
              <a:miter lim="800000"/>
              <a:headEnd/>
              <a:tailEnd/>
            </a:ln>
          </p:spPr>
          <p:txBody>
            <a:bodyPr/>
            <a:lstStyle/>
            <a:p>
              <a:pPr eaLnBrk="0" hangingPunct="0">
                <a:defRPr/>
              </a:pPr>
              <a:r>
                <a:rPr lang="pt-PT" sz="1600" b="1">
                  <a:solidFill>
                    <a:srgbClr val="CC9900"/>
                  </a:solidFill>
                  <a:effectLst>
                    <a:outerShdw blurRad="38100" dist="38100" dir="2700000" algn="tl">
                      <a:srgbClr val="C0C0C0"/>
                    </a:outerShdw>
                  </a:effectLst>
                </a:rPr>
                <a:t>1 </a:t>
              </a:r>
              <a:r>
                <a:rPr lang="pt-PT" sz="1800" b="1">
                  <a:solidFill>
                    <a:srgbClr val="CC9900"/>
                  </a:solidFill>
                  <a:effectLst>
                    <a:outerShdw blurRad="38100" dist="38100" dir="2700000" algn="tl">
                      <a:srgbClr val="C0C0C0"/>
                    </a:outerShdw>
                  </a:effectLst>
                </a:rPr>
                <a:t>-  </a:t>
              </a:r>
              <a:r>
                <a:rPr lang="pt-PT" sz="1600" b="1">
                  <a:solidFill>
                    <a:srgbClr val="CC9900"/>
                  </a:solidFill>
                  <a:effectLst>
                    <a:outerShdw blurRad="38100" dist="38100" dir="2700000" algn="tl">
                      <a:srgbClr val="C0C0C0"/>
                    </a:outerShdw>
                  </a:effectLst>
                </a:rPr>
                <a:t>MECANISMOS DE DEFESA NÃO ESPECÍFICIOS</a:t>
              </a:r>
              <a:endParaRPr lang="pt-PT" sz="1600">
                <a:solidFill>
                  <a:srgbClr val="CC9900"/>
                </a:solidFill>
                <a:effectLst>
                  <a:outerShdw blurRad="38100" dist="38100" dir="2700000" algn="tl">
                    <a:srgbClr val="C0C0C0"/>
                  </a:outerShdw>
                </a:effectLst>
              </a:endParaRPr>
            </a:p>
          </p:txBody>
        </p:sp>
        <p:sp>
          <p:nvSpPr>
            <p:cNvPr id="28702" name="Text Box 30"/>
            <p:cNvSpPr txBox="1">
              <a:spLocks noChangeArrowheads="1"/>
            </p:cNvSpPr>
            <p:nvPr/>
          </p:nvSpPr>
          <p:spPr bwMode="auto">
            <a:xfrm>
              <a:off x="525" y="1156"/>
              <a:ext cx="1474" cy="326"/>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Que impedem a entrada de agentes</a:t>
              </a:r>
              <a:r>
                <a:rPr lang="pt-PT" sz="1400" b="1"/>
                <a:t> </a:t>
              </a:r>
            </a:p>
          </p:txBody>
        </p:sp>
        <p:sp>
          <p:nvSpPr>
            <p:cNvPr id="28704" name="Text Box 32"/>
            <p:cNvSpPr txBox="1">
              <a:spLocks noChangeArrowheads="1"/>
            </p:cNvSpPr>
            <p:nvPr/>
          </p:nvSpPr>
          <p:spPr bwMode="auto">
            <a:xfrm>
              <a:off x="3473" y="1156"/>
              <a:ext cx="1380" cy="326"/>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Actuam após a entrada de agentes</a:t>
              </a:r>
            </a:p>
          </p:txBody>
        </p:sp>
        <p:sp>
          <p:nvSpPr>
            <p:cNvPr id="31758" name="Line 36"/>
            <p:cNvSpPr>
              <a:spLocks noChangeShapeType="1"/>
            </p:cNvSpPr>
            <p:nvPr/>
          </p:nvSpPr>
          <p:spPr bwMode="auto">
            <a:xfrm>
              <a:off x="572" y="1553"/>
              <a:ext cx="1046" cy="0"/>
            </a:xfrm>
            <a:prstGeom prst="line">
              <a:avLst/>
            </a:prstGeom>
            <a:noFill/>
            <a:ln w="28575">
              <a:solidFill>
                <a:schemeClr val="tx1"/>
              </a:solidFill>
              <a:round/>
              <a:headEnd/>
              <a:tailEnd/>
            </a:ln>
          </p:spPr>
          <p:txBody>
            <a:bodyPr/>
            <a:lstStyle/>
            <a:p>
              <a:endParaRPr lang="pt-PT"/>
            </a:p>
          </p:txBody>
        </p:sp>
        <p:sp>
          <p:nvSpPr>
            <p:cNvPr id="31759" name="Line 38"/>
            <p:cNvSpPr>
              <a:spLocks noChangeShapeType="1"/>
            </p:cNvSpPr>
            <p:nvPr/>
          </p:nvSpPr>
          <p:spPr bwMode="auto">
            <a:xfrm>
              <a:off x="1104" y="1104"/>
              <a:ext cx="3044" cy="0"/>
            </a:xfrm>
            <a:prstGeom prst="line">
              <a:avLst/>
            </a:prstGeom>
            <a:noFill/>
            <a:ln w="28575">
              <a:solidFill>
                <a:schemeClr val="tx1"/>
              </a:solidFill>
              <a:round/>
              <a:headEnd/>
              <a:tailEnd/>
            </a:ln>
          </p:spPr>
          <p:txBody>
            <a:bodyPr/>
            <a:lstStyle/>
            <a:p>
              <a:endParaRPr lang="pt-PT"/>
            </a:p>
          </p:txBody>
        </p:sp>
        <p:sp>
          <p:nvSpPr>
            <p:cNvPr id="31760" name="Line 39"/>
            <p:cNvSpPr>
              <a:spLocks noChangeShapeType="1"/>
            </p:cNvSpPr>
            <p:nvPr/>
          </p:nvSpPr>
          <p:spPr bwMode="auto">
            <a:xfrm>
              <a:off x="2544" y="960"/>
              <a:ext cx="0" cy="119"/>
            </a:xfrm>
            <a:prstGeom prst="line">
              <a:avLst/>
            </a:prstGeom>
            <a:noFill/>
            <a:ln w="19050">
              <a:solidFill>
                <a:schemeClr val="tx1"/>
              </a:solidFill>
              <a:round/>
              <a:headEnd/>
              <a:tailEnd/>
            </a:ln>
          </p:spPr>
          <p:txBody>
            <a:bodyPr/>
            <a:lstStyle/>
            <a:p>
              <a:endParaRPr lang="pt-PT"/>
            </a:p>
          </p:txBody>
        </p:sp>
        <p:sp>
          <p:nvSpPr>
            <p:cNvPr id="31761" name="Line 40"/>
            <p:cNvSpPr>
              <a:spLocks noChangeShapeType="1"/>
            </p:cNvSpPr>
            <p:nvPr/>
          </p:nvSpPr>
          <p:spPr bwMode="auto">
            <a:xfrm flipH="1">
              <a:off x="1095" y="1104"/>
              <a:ext cx="9" cy="92"/>
            </a:xfrm>
            <a:prstGeom prst="line">
              <a:avLst/>
            </a:prstGeom>
            <a:noFill/>
            <a:ln w="28575">
              <a:solidFill>
                <a:schemeClr val="tx1"/>
              </a:solidFill>
              <a:round/>
              <a:headEnd/>
              <a:tailEnd/>
            </a:ln>
          </p:spPr>
          <p:txBody>
            <a:bodyPr/>
            <a:lstStyle/>
            <a:p>
              <a:endParaRPr lang="pt-PT"/>
            </a:p>
          </p:txBody>
        </p:sp>
        <p:sp>
          <p:nvSpPr>
            <p:cNvPr id="31762" name="Line 43"/>
            <p:cNvSpPr>
              <a:spLocks noChangeShapeType="1"/>
            </p:cNvSpPr>
            <p:nvPr/>
          </p:nvSpPr>
          <p:spPr bwMode="auto">
            <a:xfrm>
              <a:off x="4128" y="1104"/>
              <a:ext cx="12" cy="85"/>
            </a:xfrm>
            <a:prstGeom prst="line">
              <a:avLst/>
            </a:prstGeom>
            <a:noFill/>
            <a:ln w="28575">
              <a:solidFill>
                <a:schemeClr val="tx1"/>
              </a:solidFill>
              <a:round/>
              <a:headEnd/>
              <a:tailEnd/>
            </a:ln>
          </p:spPr>
          <p:txBody>
            <a:bodyPr/>
            <a:lstStyle/>
            <a:p>
              <a:endParaRPr lang="pt-PT"/>
            </a:p>
          </p:txBody>
        </p:sp>
        <p:sp>
          <p:nvSpPr>
            <p:cNvPr id="31763" name="Line 44"/>
            <p:cNvSpPr>
              <a:spLocks noChangeShapeType="1"/>
            </p:cNvSpPr>
            <p:nvPr/>
          </p:nvSpPr>
          <p:spPr bwMode="auto">
            <a:xfrm>
              <a:off x="2567" y="1553"/>
              <a:ext cx="2426" cy="0"/>
            </a:xfrm>
            <a:prstGeom prst="line">
              <a:avLst/>
            </a:prstGeom>
            <a:noFill/>
            <a:ln w="28575">
              <a:solidFill>
                <a:schemeClr val="tx1"/>
              </a:solidFill>
              <a:round/>
              <a:headEnd/>
              <a:tailEnd/>
            </a:ln>
          </p:spPr>
          <p:txBody>
            <a:bodyPr/>
            <a:lstStyle/>
            <a:p>
              <a:endParaRPr lang="pt-PT"/>
            </a:p>
          </p:txBody>
        </p:sp>
        <p:sp>
          <p:nvSpPr>
            <p:cNvPr id="28717" name="Text Box 45"/>
            <p:cNvSpPr txBox="1">
              <a:spLocks noChangeArrowheads="1"/>
            </p:cNvSpPr>
            <p:nvPr/>
          </p:nvSpPr>
          <p:spPr bwMode="auto">
            <a:xfrm>
              <a:off x="144" y="1672"/>
              <a:ext cx="713" cy="198"/>
            </a:xfrm>
            <a:prstGeom prst="rect">
              <a:avLst/>
            </a:prstGeom>
            <a:solidFill>
              <a:schemeClr val="bg1"/>
            </a:solidFill>
            <a:ln w="9525">
              <a:solidFill>
                <a:schemeClr val="tx1"/>
              </a:solid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Barreiras</a:t>
              </a:r>
            </a:p>
          </p:txBody>
        </p:sp>
        <p:sp>
          <p:nvSpPr>
            <p:cNvPr id="28718" name="Text Box 46"/>
            <p:cNvSpPr txBox="1">
              <a:spLocks noChangeArrowheads="1"/>
            </p:cNvSpPr>
            <p:nvPr/>
          </p:nvSpPr>
          <p:spPr bwMode="auto">
            <a:xfrm>
              <a:off x="1048" y="1672"/>
              <a:ext cx="856" cy="198"/>
            </a:xfrm>
            <a:prstGeom prst="rect">
              <a:avLst/>
            </a:prstGeom>
            <a:solidFill>
              <a:schemeClr val="bg1"/>
            </a:solidFill>
            <a:ln w="9525">
              <a:solidFill>
                <a:schemeClr val="tx1"/>
              </a:solid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Secreções</a:t>
              </a:r>
            </a:p>
          </p:txBody>
        </p:sp>
        <p:sp>
          <p:nvSpPr>
            <p:cNvPr id="31766" name="Line 47"/>
            <p:cNvSpPr>
              <a:spLocks noChangeShapeType="1"/>
            </p:cNvSpPr>
            <p:nvPr/>
          </p:nvSpPr>
          <p:spPr bwMode="auto">
            <a:xfrm>
              <a:off x="572" y="1561"/>
              <a:ext cx="0" cy="119"/>
            </a:xfrm>
            <a:prstGeom prst="line">
              <a:avLst/>
            </a:prstGeom>
            <a:noFill/>
            <a:ln w="9525">
              <a:solidFill>
                <a:schemeClr val="tx1"/>
              </a:solidFill>
              <a:round/>
              <a:headEnd/>
              <a:tailEnd/>
            </a:ln>
          </p:spPr>
          <p:txBody>
            <a:bodyPr/>
            <a:lstStyle/>
            <a:p>
              <a:endParaRPr lang="pt-PT"/>
            </a:p>
          </p:txBody>
        </p:sp>
        <p:sp>
          <p:nvSpPr>
            <p:cNvPr id="31767" name="Line 48"/>
            <p:cNvSpPr>
              <a:spLocks noChangeShapeType="1"/>
            </p:cNvSpPr>
            <p:nvPr/>
          </p:nvSpPr>
          <p:spPr bwMode="auto">
            <a:xfrm>
              <a:off x="1618" y="1553"/>
              <a:ext cx="0" cy="119"/>
            </a:xfrm>
            <a:prstGeom prst="line">
              <a:avLst/>
            </a:prstGeom>
            <a:noFill/>
            <a:ln w="9525">
              <a:solidFill>
                <a:schemeClr val="tx1"/>
              </a:solidFill>
              <a:round/>
              <a:headEnd/>
              <a:tailEnd/>
            </a:ln>
          </p:spPr>
          <p:txBody>
            <a:bodyPr/>
            <a:lstStyle/>
            <a:p>
              <a:endParaRPr lang="pt-PT"/>
            </a:p>
          </p:txBody>
        </p:sp>
        <p:sp>
          <p:nvSpPr>
            <p:cNvPr id="31768" name="Line 49"/>
            <p:cNvSpPr>
              <a:spLocks noChangeShapeType="1"/>
            </p:cNvSpPr>
            <p:nvPr/>
          </p:nvSpPr>
          <p:spPr bwMode="auto">
            <a:xfrm>
              <a:off x="1095" y="1394"/>
              <a:ext cx="0" cy="159"/>
            </a:xfrm>
            <a:prstGeom prst="line">
              <a:avLst/>
            </a:prstGeom>
            <a:noFill/>
            <a:ln w="9525">
              <a:solidFill>
                <a:schemeClr val="tx1"/>
              </a:solidFill>
              <a:round/>
              <a:headEnd/>
              <a:tailEnd/>
            </a:ln>
          </p:spPr>
          <p:txBody>
            <a:bodyPr/>
            <a:lstStyle/>
            <a:p>
              <a:endParaRPr lang="pt-PT"/>
            </a:p>
          </p:txBody>
        </p:sp>
        <p:sp>
          <p:nvSpPr>
            <p:cNvPr id="28722" name="Text Box 50"/>
            <p:cNvSpPr txBox="1">
              <a:spLocks noChangeArrowheads="1"/>
            </p:cNvSpPr>
            <p:nvPr/>
          </p:nvSpPr>
          <p:spPr bwMode="auto">
            <a:xfrm>
              <a:off x="144" y="2029"/>
              <a:ext cx="809" cy="393"/>
            </a:xfrm>
            <a:prstGeom prst="rect">
              <a:avLst/>
            </a:prstGeom>
            <a:solidFill>
              <a:schemeClr val="bg1"/>
            </a:solidFill>
            <a:ln w="9525">
              <a:noFill/>
              <a:miter lim="800000"/>
              <a:headEnd/>
              <a:tailEnd/>
            </a:ln>
            <a:effectLst/>
          </p:spPr>
          <p:txBody>
            <a:bodyPr>
              <a:spAutoFit/>
            </a:bodyPr>
            <a:lstStyle/>
            <a:p>
              <a:pPr>
                <a:spcBef>
                  <a:spcPct val="50000"/>
                </a:spcBef>
                <a:buFont typeface="Wingdings" pitchFamily="2" charset="2"/>
                <a:buChar char="ü"/>
                <a:defRPr/>
              </a:pPr>
              <a:r>
                <a:rPr lang="pt-PT" sz="1400" b="1">
                  <a:effectLst>
                    <a:outerShdw blurRad="38100" dist="38100" dir="2700000" algn="tl">
                      <a:srgbClr val="C0C0C0"/>
                    </a:outerShdw>
                  </a:effectLst>
                </a:rPr>
                <a:t>Pele</a:t>
              </a:r>
            </a:p>
            <a:p>
              <a:pPr>
                <a:spcBef>
                  <a:spcPct val="50000"/>
                </a:spcBef>
                <a:buFont typeface="Wingdings" pitchFamily="2" charset="2"/>
                <a:buChar char="ü"/>
                <a:defRPr/>
              </a:pPr>
              <a:r>
                <a:rPr lang="pt-PT" sz="1400" b="1">
                  <a:effectLst>
                    <a:outerShdw blurRad="38100" dist="38100" dir="2700000" algn="tl">
                      <a:srgbClr val="C0C0C0"/>
                    </a:outerShdw>
                  </a:effectLst>
                </a:rPr>
                <a:t>Mucosa</a:t>
              </a:r>
            </a:p>
          </p:txBody>
        </p:sp>
        <p:sp>
          <p:nvSpPr>
            <p:cNvPr id="31770" name="Line 51"/>
            <p:cNvSpPr>
              <a:spLocks noChangeShapeType="1"/>
            </p:cNvSpPr>
            <p:nvPr/>
          </p:nvSpPr>
          <p:spPr bwMode="auto">
            <a:xfrm>
              <a:off x="572" y="1870"/>
              <a:ext cx="0" cy="119"/>
            </a:xfrm>
            <a:prstGeom prst="line">
              <a:avLst/>
            </a:prstGeom>
            <a:noFill/>
            <a:ln w="38100">
              <a:solidFill>
                <a:schemeClr val="tx1"/>
              </a:solidFill>
              <a:round/>
              <a:headEnd/>
              <a:tailEnd type="triangle" w="med" len="med"/>
            </a:ln>
          </p:spPr>
          <p:txBody>
            <a:bodyPr/>
            <a:lstStyle/>
            <a:p>
              <a:endParaRPr lang="pt-PT"/>
            </a:p>
          </p:txBody>
        </p:sp>
        <p:sp>
          <p:nvSpPr>
            <p:cNvPr id="28726" name="Text Box 54"/>
            <p:cNvSpPr txBox="1">
              <a:spLocks noChangeArrowheads="1"/>
            </p:cNvSpPr>
            <p:nvPr/>
          </p:nvSpPr>
          <p:spPr bwMode="auto">
            <a:xfrm>
              <a:off x="1095" y="1989"/>
              <a:ext cx="904" cy="1130"/>
            </a:xfrm>
            <a:prstGeom prst="rect">
              <a:avLst/>
            </a:prstGeom>
            <a:solidFill>
              <a:schemeClr val="bg1"/>
            </a:solidFill>
            <a:ln w="9525">
              <a:noFill/>
              <a:miter lim="800000"/>
              <a:headEnd/>
              <a:tailEnd/>
            </a:ln>
            <a:effectLst/>
          </p:spPr>
          <p:txBody>
            <a:bodyPr>
              <a:spAutoFit/>
            </a:bodyPr>
            <a:lstStyle/>
            <a:p>
              <a:pPr marL="187325" indent="-187325">
                <a:spcBef>
                  <a:spcPct val="50000"/>
                </a:spcBef>
                <a:buFont typeface="Wingdings" pitchFamily="2" charset="2"/>
                <a:buChar char="ü"/>
                <a:defRPr/>
              </a:pPr>
              <a:r>
                <a:rPr lang="pt-PT" sz="1400" b="1">
                  <a:effectLst>
                    <a:outerShdw blurRad="38100" dist="38100" dir="2700000" algn="tl">
                      <a:srgbClr val="C0C0C0"/>
                    </a:outerShdw>
                  </a:effectLst>
                </a:rPr>
                <a:t>Muco</a:t>
              </a:r>
            </a:p>
            <a:p>
              <a:pPr marL="187325" indent="-187325">
                <a:spcBef>
                  <a:spcPct val="50000"/>
                </a:spcBef>
                <a:buFont typeface="Wingdings" pitchFamily="2" charset="2"/>
                <a:buChar char="ü"/>
                <a:defRPr/>
              </a:pPr>
              <a:r>
                <a:rPr lang="pt-PT" sz="1400" b="1">
                  <a:effectLst>
                    <a:outerShdw blurRad="38100" dist="38100" dir="2700000" algn="tl">
                      <a:srgbClr val="C0C0C0"/>
                    </a:outerShdw>
                  </a:effectLst>
                </a:rPr>
                <a:t>Lágrimas</a:t>
              </a:r>
            </a:p>
            <a:p>
              <a:pPr marL="187325" indent="-187325">
                <a:spcBef>
                  <a:spcPct val="50000"/>
                </a:spcBef>
                <a:buFont typeface="Wingdings" pitchFamily="2" charset="2"/>
                <a:buChar char="ü"/>
                <a:defRPr/>
              </a:pPr>
              <a:r>
                <a:rPr lang="pt-PT" sz="1400" b="1">
                  <a:effectLst>
                    <a:outerShdw blurRad="38100" dist="38100" dir="2700000" algn="tl">
                      <a:srgbClr val="C0C0C0"/>
                    </a:outerShdw>
                  </a:effectLst>
                </a:rPr>
                <a:t>Saliva</a:t>
              </a:r>
            </a:p>
            <a:p>
              <a:pPr marL="187325" indent="-187325">
                <a:spcBef>
                  <a:spcPct val="50000"/>
                </a:spcBef>
                <a:buFont typeface="Wingdings" pitchFamily="2" charset="2"/>
                <a:buChar char="ü"/>
                <a:defRPr/>
              </a:pPr>
              <a:r>
                <a:rPr lang="pt-PT" sz="1400" b="1">
                  <a:effectLst>
                    <a:outerShdw blurRad="38100" dist="38100" dir="2700000" algn="tl">
                      <a:srgbClr val="C0C0C0"/>
                    </a:outerShdw>
                  </a:effectLst>
                </a:rPr>
                <a:t>Secreções  gástricas </a:t>
              </a:r>
            </a:p>
            <a:p>
              <a:pPr marL="187325" indent="-187325">
                <a:spcBef>
                  <a:spcPct val="50000"/>
                </a:spcBef>
                <a:buFont typeface="Wingdings" pitchFamily="2" charset="2"/>
                <a:buChar char="ü"/>
                <a:defRPr/>
              </a:pPr>
              <a:r>
                <a:rPr lang="pt-PT" sz="1400" b="1">
                  <a:effectLst>
                    <a:outerShdw blurRad="38100" dist="38100" dir="2700000" algn="tl">
                      <a:srgbClr val="C0C0C0"/>
                    </a:outerShdw>
                  </a:effectLst>
                </a:rPr>
                <a:t>Suor</a:t>
              </a:r>
            </a:p>
          </p:txBody>
        </p:sp>
        <p:sp>
          <p:nvSpPr>
            <p:cNvPr id="31772" name="Line 55"/>
            <p:cNvSpPr>
              <a:spLocks noChangeShapeType="1"/>
            </p:cNvSpPr>
            <p:nvPr/>
          </p:nvSpPr>
          <p:spPr bwMode="auto">
            <a:xfrm>
              <a:off x="1618" y="1870"/>
              <a:ext cx="0" cy="119"/>
            </a:xfrm>
            <a:prstGeom prst="line">
              <a:avLst/>
            </a:prstGeom>
            <a:noFill/>
            <a:ln w="28575">
              <a:solidFill>
                <a:schemeClr val="tx1"/>
              </a:solidFill>
              <a:round/>
              <a:headEnd/>
              <a:tailEnd type="triangle" w="med" len="med"/>
            </a:ln>
          </p:spPr>
          <p:txBody>
            <a:bodyPr/>
            <a:lstStyle/>
            <a:p>
              <a:endParaRPr lang="pt-PT"/>
            </a:p>
          </p:txBody>
        </p:sp>
        <p:sp>
          <p:nvSpPr>
            <p:cNvPr id="28728" name="Text Box 56"/>
            <p:cNvSpPr txBox="1">
              <a:spLocks noChangeArrowheads="1"/>
            </p:cNvSpPr>
            <p:nvPr/>
          </p:nvSpPr>
          <p:spPr bwMode="auto">
            <a:xfrm>
              <a:off x="2094" y="1989"/>
              <a:ext cx="856" cy="192"/>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Fagocitose</a:t>
              </a:r>
            </a:p>
          </p:txBody>
        </p:sp>
        <p:sp>
          <p:nvSpPr>
            <p:cNvPr id="31774" name="Line 57"/>
            <p:cNvSpPr>
              <a:spLocks noChangeShapeType="1"/>
            </p:cNvSpPr>
            <p:nvPr/>
          </p:nvSpPr>
          <p:spPr bwMode="auto">
            <a:xfrm flipH="1">
              <a:off x="2544" y="1553"/>
              <a:ext cx="26" cy="367"/>
            </a:xfrm>
            <a:prstGeom prst="line">
              <a:avLst/>
            </a:prstGeom>
            <a:noFill/>
            <a:ln w="38100">
              <a:solidFill>
                <a:schemeClr val="tx1"/>
              </a:solidFill>
              <a:round/>
              <a:headEnd/>
              <a:tailEnd type="triangle" w="med" len="med"/>
            </a:ln>
          </p:spPr>
          <p:txBody>
            <a:bodyPr/>
            <a:lstStyle/>
            <a:p>
              <a:endParaRPr lang="pt-PT"/>
            </a:p>
          </p:txBody>
        </p:sp>
        <p:sp>
          <p:nvSpPr>
            <p:cNvPr id="28730" name="Text Box 58"/>
            <p:cNvSpPr txBox="1">
              <a:spLocks noChangeArrowheads="1"/>
            </p:cNvSpPr>
            <p:nvPr/>
          </p:nvSpPr>
          <p:spPr bwMode="auto">
            <a:xfrm>
              <a:off x="2880" y="2304"/>
              <a:ext cx="904" cy="326"/>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Resposta inflamatória</a:t>
              </a:r>
            </a:p>
          </p:txBody>
        </p:sp>
        <p:sp>
          <p:nvSpPr>
            <p:cNvPr id="28732" name="Text Box 60"/>
            <p:cNvSpPr txBox="1">
              <a:spLocks noChangeArrowheads="1"/>
            </p:cNvSpPr>
            <p:nvPr/>
          </p:nvSpPr>
          <p:spPr bwMode="auto">
            <a:xfrm>
              <a:off x="3696" y="1968"/>
              <a:ext cx="857" cy="192"/>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Interferão</a:t>
              </a:r>
            </a:p>
          </p:txBody>
        </p:sp>
        <p:sp>
          <p:nvSpPr>
            <p:cNvPr id="28733" name="Text Box 61"/>
            <p:cNvSpPr txBox="1">
              <a:spLocks noChangeArrowheads="1"/>
            </p:cNvSpPr>
            <p:nvPr/>
          </p:nvSpPr>
          <p:spPr bwMode="auto">
            <a:xfrm>
              <a:off x="4704" y="1863"/>
              <a:ext cx="864" cy="460"/>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Sistema de comple-mento</a:t>
              </a:r>
            </a:p>
          </p:txBody>
        </p:sp>
        <p:sp>
          <p:nvSpPr>
            <p:cNvPr id="31778" name="Line 64"/>
            <p:cNvSpPr>
              <a:spLocks noChangeShapeType="1"/>
            </p:cNvSpPr>
            <p:nvPr/>
          </p:nvSpPr>
          <p:spPr bwMode="auto">
            <a:xfrm>
              <a:off x="4139" y="1434"/>
              <a:ext cx="0" cy="516"/>
            </a:xfrm>
            <a:prstGeom prst="line">
              <a:avLst/>
            </a:prstGeom>
            <a:noFill/>
            <a:ln w="38100">
              <a:solidFill>
                <a:schemeClr val="tx1"/>
              </a:solidFill>
              <a:round/>
              <a:headEnd/>
              <a:tailEnd type="triangle" w="med" len="med"/>
            </a:ln>
          </p:spPr>
          <p:txBody>
            <a:bodyPr/>
            <a:lstStyle/>
            <a:p>
              <a:endParaRPr lang="pt-PT"/>
            </a:p>
          </p:txBody>
        </p:sp>
        <p:sp>
          <p:nvSpPr>
            <p:cNvPr id="31779" name="Line 65"/>
            <p:cNvSpPr>
              <a:spLocks noChangeShapeType="1"/>
            </p:cNvSpPr>
            <p:nvPr/>
          </p:nvSpPr>
          <p:spPr bwMode="auto">
            <a:xfrm flipH="1">
              <a:off x="4992" y="1553"/>
              <a:ext cx="3" cy="223"/>
            </a:xfrm>
            <a:prstGeom prst="line">
              <a:avLst/>
            </a:prstGeom>
            <a:noFill/>
            <a:ln w="38100">
              <a:solidFill>
                <a:schemeClr val="tx1"/>
              </a:solidFill>
              <a:round/>
              <a:headEnd/>
              <a:tailEnd type="triangle" w="med" len="med"/>
            </a:ln>
          </p:spPr>
          <p:txBody>
            <a:bodyPr/>
            <a:lstStyle/>
            <a:p>
              <a:endParaRPr lang="pt-PT"/>
            </a:p>
          </p:txBody>
        </p:sp>
        <p:sp>
          <p:nvSpPr>
            <p:cNvPr id="31780" name="Line 72"/>
            <p:cNvSpPr>
              <a:spLocks noChangeShapeType="1"/>
            </p:cNvSpPr>
            <p:nvPr/>
          </p:nvSpPr>
          <p:spPr bwMode="auto">
            <a:xfrm>
              <a:off x="3264" y="1584"/>
              <a:ext cx="0" cy="720"/>
            </a:xfrm>
            <a:prstGeom prst="line">
              <a:avLst/>
            </a:prstGeom>
            <a:noFill/>
            <a:ln w="38100">
              <a:solidFill>
                <a:schemeClr val="tx1"/>
              </a:solidFill>
              <a:round/>
              <a:headEnd/>
              <a:tailEnd type="triangle" w="med" len="med"/>
            </a:ln>
          </p:spPr>
          <p:txBody>
            <a:bodyPr/>
            <a:lstStyle/>
            <a:p>
              <a:endParaRPr lang="pt-PT"/>
            </a:p>
          </p:txBody>
        </p:sp>
      </p:grpSp>
      <p:grpSp>
        <p:nvGrpSpPr>
          <p:cNvPr id="3" name="Group 76"/>
          <p:cNvGrpSpPr>
            <a:grpSpLocks/>
          </p:cNvGrpSpPr>
          <p:nvPr/>
        </p:nvGrpSpPr>
        <p:grpSpPr bwMode="auto">
          <a:xfrm>
            <a:off x="1143000" y="4876800"/>
            <a:ext cx="7467600" cy="1143000"/>
            <a:chOff x="720" y="3264"/>
            <a:chExt cx="4704" cy="720"/>
          </a:xfrm>
        </p:grpSpPr>
        <p:sp>
          <p:nvSpPr>
            <p:cNvPr id="28740" name="Text Box 68"/>
            <p:cNvSpPr txBox="1">
              <a:spLocks noChangeArrowheads="1"/>
            </p:cNvSpPr>
            <p:nvPr/>
          </p:nvSpPr>
          <p:spPr bwMode="auto">
            <a:xfrm>
              <a:off x="720" y="3264"/>
              <a:ext cx="3600" cy="212"/>
            </a:xfrm>
            <a:prstGeom prst="rect">
              <a:avLst/>
            </a:prstGeom>
            <a:solidFill>
              <a:schemeClr val="bg1"/>
            </a:solidFill>
            <a:ln w="28575">
              <a:noFill/>
              <a:miter lim="800000"/>
              <a:headEnd/>
              <a:tailEnd/>
            </a:ln>
            <a:effectLst/>
          </p:spPr>
          <p:txBody>
            <a:bodyPr>
              <a:spAutoFit/>
            </a:bodyPr>
            <a:lstStyle/>
            <a:p>
              <a:pPr>
                <a:spcBef>
                  <a:spcPct val="50000"/>
                </a:spcBef>
                <a:defRPr/>
              </a:pPr>
              <a:r>
                <a:rPr lang="pt-PT" sz="1600" b="1">
                  <a:effectLst>
                    <a:outerShdw blurRad="38100" dist="38100" dir="2700000" algn="tl">
                      <a:srgbClr val="C0C0C0"/>
                    </a:outerShdw>
                  </a:effectLst>
                </a:rPr>
                <a:t> </a:t>
              </a:r>
              <a:r>
                <a:rPr lang="pt-PT" sz="1600" b="1">
                  <a:solidFill>
                    <a:srgbClr val="CC9900"/>
                  </a:solidFill>
                  <a:effectLst>
                    <a:outerShdw blurRad="38100" dist="38100" dir="2700000" algn="tl">
                      <a:srgbClr val="C0C0C0"/>
                    </a:outerShdw>
                  </a:effectLst>
                </a:rPr>
                <a:t>2 - MECANISMOS DE DEFESA ESPECÍFICOS</a:t>
              </a:r>
            </a:p>
          </p:txBody>
        </p:sp>
        <p:sp>
          <p:nvSpPr>
            <p:cNvPr id="28741" name="Text Box 69"/>
            <p:cNvSpPr txBox="1">
              <a:spLocks noChangeArrowheads="1"/>
            </p:cNvSpPr>
            <p:nvPr/>
          </p:nvSpPr>
          <p:spPr bwMode="auto">
            <a:xfrm>
              <a:off x="1008" y="3600"/>
              <a:ext cx="1872" cy="384"/>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Imunidade mediada por anti-corpos ou Humoral</a:t>
              </a:r>
              <a:r>
                <a:rPr lang="pt-PT"/>
                <a:t> </a:t>
              </a:r>
            </a:p>
          </p:txBody>
        </p:sp>
        <p:sp>
          <p:nvSpPr>
            <p:cNvPr id="28742" name="Text Box 70"/>
            <p:cNvSpPr txBox="1">
              <a:spLocks noChangeArrowheads="1"/>
            </p:cNvSpPr>
            <p:nvPr/>
          </p:nvSpPr>
          <p:spPr bwMode="auto">
            <a:xfrm>
              <a:off x="3072" y="3648"/>
              <a:ext cx="2352" cy="192"/>
            </a:xfrm>
            <a:prstGeom prst="rect">
              <a:avLst/>
            </a:prstGeom>
            <a:solidFill>
              <a:schemeClr val="bg1"/>
            </a:solid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C0C0C0"/>
                    </a:outerShdw>
                  </a:effectLst>
                </a:rPr>
                <a:t>Imunidade mediada por células </a:t>
              </a:r>
            </a:p>
          </p:txBody>
        </p:sp>
        <p:sp>
          <p:nvSpPr>
            <p:cNvPr id="31753" name="Line 74"/>
            <p:cNvSpPr>
              <a:spLocks noChangeShapeType="1"/>
            </p:cNvSpPr>
            <p:nvPr/>
          </p:nvSpPr>
          <p:spPr bwMode="auto">
            <a:xfrm>
              <a:off x="1776" y="3456"/>
              <a:ext cx="0" cy="144"/>
            </a:xfrm>
            <a:prstGeom prst="line">
              <a:avLst/>
            </a:prstGeom>
            <a:noFill/>
            <a:ln w="28575">
              <a:solidFill>
                <a:schemeClr val="tx1"/>
              </a:solidFill>
              <a:round/>
              <a:headEnd/>
              <a:tailEnd type="triangle" w="med" len="med"/>
            </a:ln>
          </p:spPr>
          <p:txBody>
            <a:bodyPr/>
            <a:lstStyle/>
            <a:p>
              <a:endParaRPr lang="pt-PT"/>
            </a:p>
          </p:txBody>
        </p:sp>
        <p:sp>
          <p:nvSpPr>
            <p:cNvPr id="31754" name="Line 75"/>
            <p:cNvSpPr>
              <a:spLocks noChangeShapeType="1"/>
            </p:cNvSpPr>
            <p:nvPr/>
          </p:nvSpPr>
          <p:spPr bwMode="auto">
            <a:xfrm>
              <a:off x="3648" y="3504"/>
              <a:ext cx="0" cy="144"/>
            </a:xfrm>
            <a:prstGeom prst="line">
              <a:avLst/>
            </a:prstGeom>
            <a:noFill/>
            <a:ln w="28575">
              <a:solidFill>
                <a:schemeClr val="tx1"/>
              </a:solidFill>
              <a:round/>
              <a:headEnd/>
              <a:tailEnd type="triangle" w="med" len="med"/>
            </a:ln>
          </p:spPr>
          <p:txBody>
            <a:bodyPr/>
            <a:lstStyle/>
            <a:p>
              <a:endParaRPr lang="pt-PT"/>
            </a:p>
          </p:txBody>
        </p:sp>
      </p:grpSp>
      <p:sp>
        <p:nvSpPr>
          <p:cNvPr id="28749" name="Text Box 77"/>
          <p:cNvSpPr txBox="1">
            <a:spLocks noChangeArrowheads="1"/>
          </p:cNvSpPr>
          <p:nvPr/>
        </p:nvSpPr>
        <p:spPr bwMode="auto">
          <a:xfrm>
            <a:off x="5562600" y="6248400"/>
            <a:ext cx="3276600" cy="336550"/>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Resolver Act. 3 – pág. 164</a:t>
            </a:r>
          </a:p>
        </p:txBody>
      </p:sp>
      <p:sp>
        <p:nvSpPr>
          <p:cNvPr id="28750" name="Text Box 78"/>
          <p:cNvSpPr txBox="1">
            <a:spLocks noChangeArrowheads="1"/>
          </p:cNvSpPr>
          <p:nvPr/>
        </p:nvSpPr>
        <p:spPr bwMode="auto">
          <a:xfrm>
            <a:off x="6477000" y="0"/>
            <a:ext cx="24384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9" grpId="0" autoUpdateAnimBg="0"/>
      <p:bldP spid="2875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457200" y="1447800"/>
            <a:ext cx="4343400" cy="3962400"/>
            <a:chOff x="288" y="912"/>
            <a:chExt cx="2736" cy="2496"/>
          </a:xfrm>
        </p:grpSpPr>
        <p:pic>
          <p:nvPicPr>
            <p:cNvPr id="32776" name="Picture 9" descr="Fagocitose"/>
            <p:cNvPicPr>
              <a:picLocks noChangeAspect="1" noChangeArrowheads="1"/>
            </p:cNvPicPr>
            <p:nvPr/>
          </p:nvPicPr>
          <p:blipFill>
            <a:blip r:embed="rId2" cstate="print"/>
            <a:srcRect/>
            <a:stretch>
              <a:fillRect/>
            </a:stretch>
          </p:blipFill>
          <p:spPr bwMode="auto">
            <a:xfrm>
              <a:off x="288" y="912"/>
              <a:ext cx="2736" cy="2496"/>
            </a:xfrm>
            <a:prstGeom prst="rect">
              <a:avLst/>
            </a:prstGeom>
            <a:noFill/>
            <a:ln w="9525">
              <a:noFill/>
              <a:miter lim="800000"/>
              <a:headEnd/>
              <a:tailEnd/>
            </a:ln>
          </p:spPr>
        </p:pic>
        <p:sp>
          <p:nvSpPr>
            <p:cNvPr id="32777" name="Text Box 14"/>
            <p:cNvSpPr txBox="1">
              <a:spLocks noChangeArrowheads="1"/>
            </p:cNvSpPr>
            <p:nvPr/>
          </p:nvSpPr>
          <p:spPr bwMode="auto">
            <a:xfrm>
              <a:off x="1728" y="1056"/>
              <a:ext cx="1152" cy="250"/>
            </a:xfrm>
            <a:prstGeom prst="rect">
              <a:avLst/>
            </a:prstGeom>
            <a:noFill/>
            <a:ln w="9525">
              <a:noFill/>
              <a:miter lim="800000"/>
              <a:headEnd/>
              <a:tailEnd/>
            </a:ln>
          </p:spPr>
          <p:txBody>
            <a:bodyPr>
              <a:spAutoFit/>
            </a:bodyPr>
            <a:lstStyle/>
            <a:p>
              <a:pPr>
                <a:spcBef>
                  <a:spcPct val="50000"/>
                </a:spcBef>
              </a:pPr>
              <a:r>
                <a:rPr lang="pt-PT">
                  <a:solidFill>
                    <a:schemeClr val="bg1"/>
                  </a:solidFill>
                </a:rPr>
                <a:t>Macrófago</a:t>
              </a:r>
            </a:p>
          </p:txBody>
        </p:sp>
      </p:grpSp>
      <p:sp>
        <p:nvSpPr>
          <p:cNvPr id="30736" name="Text Box 16"/>
          <p:cNvSpPr txBox="1">
            <a:spLocks noChangeArrowheads="1"/>
          </p:cNvSpPr>
          <p:nvPr/>
        </p:nvSpPr>
        <p:spPr bwMode="auto">
          <a:xfrm>
            <a:off x="60198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grpSp>
        <p:nvGrpSpPr>
          <p:cNvPr id="3" name="Group 21"/>
          <p:cNvGrpSpPr>
            <a:grpSpLocks/>
          </p:cNvGrpSpPr>
          <p:nvPr/>
        </p:nvGrpSpPr>
        <p:grpSpPr bwMode="auto">
          <a:xfrm>
            <a:off x="5105400" y="1524000"/>
            <a:ext cx="3733800" cy="4022725"/>
            <a:chOff x="3216" y="960"/>
            <a:chExt cx="2352" cy="2534"/>
          </a:xfrm>
        </p:grpSpPr>
        <p:sp>
          <p:nvSpPr>
            <p:cNvPr id="30737" name="Text Box 17"/>
            <p:cNvSpPr txBox="1">
              <a:spLocks noChangeArrowheads="1"/>
            </p:cNvSpPr>
            <p:nvPr/>
          </p:nvSpPr>
          <p:spPr bwMode="auto">
            <a:xfrm>
              <a:off x="3216" y="960"/>
              <a:ext cx="2304" cy="996"/>
            </a:xfrm>
            <a:prstGeom prst="rect">
              <a:avLst/>
            </a:prstGeom>
            <a:noFill/>
            <a:ln w="9525">
              <a:noFill/>
              <a:miter lim="800000"/>
              <a:headEnd/>
              <a:tailEnd/>
            </a:ln>
            <a:effectLst/>
          </p:spPr>
          <p:txBody>
            <a:bodyPr>
              <a:spAutoFit/>
            </a:bodyPr>
            <a:lstStyle/>
            <a:p>
              <a:pPr algn="ctr">
                <a:spcBef>
                  <a:spcPct val="50000"/>
                </a:spcBef>
                <a:defRPr/>
              </a:pPr>
              <a:r>
                <a:rPr lang="pt-PT" sz="1400" b="1">
                  <a:solidFill>
                    <a:srgbClr val="990000"/>
                  </a:solidFill>
                  <a:effectLst>
                    <a:outerShdw blurRad="38100" dist="38100" dir="2700000" algn="tl">
                      <a:srgbClr val="000000"/>
                    </a:outerShdw>
                  </a:effectLst>
                </a:rPr>
                <a:t>A </a:t>
              </a:r>
              <a:r>
                <a:rPr lang="pt-PT" sz="1400" b="1">
                  <a:solidFill>
                    <a:schemeClr val="accent2"/>
                  </a:solidFill>
                  <a:effectLst>
                    <a:outerShdw blurRad="38100" dist="38100" dir="2700000" algn="tl">
                      <a:srgbClr val="000000"/>
                    </a:outerShdw>
                  </a:effectLst>
                </a:rPr>
                <a:t>defesa não específica</a:t>
              </a:r>
              <a:r>
                <a:rPr lang="pt-PT" sz="1400" b="1">
                  <a:solidFill>
                    <a:srgbClr val="990000"/>
                  </a:solidFill>
                  <a:effectLst>
                    <a:outerShdw blurRad="38100" dist="38100" dir="2700000" algn="tl">
                      <a:srgbClr val="000000"/>
                    </a:outerShdw>
                  </a:effectLst>
                </a:rPr>
                <a:t> , ou </a:t>
              </a:r>
              <a:r>
                <a:rPr lang="pt-PT" sz="1400" b="1">
                  <a:solidFill>
                    <a:schemeClr val="accent2"/>
                  </a:solidFill>
                  <a:effectLst>
                    <a:outerShdw blurRad="38100" dist="38100" dir="2700000" algn="tl">
                      <a:srgbClr val="000000"/>
                    </a:outerShdw>
                  </a:effectLst>
                </a:rPr>
                <a:t>imunidade inata</a:t>
              </a:r>
              <a:r>
                <a:rPr lang="pt-PT" sz="1400" b="1">
                  <a:solidFill>
                    <a:srgbClr val="990000"/>
                  </a:solidFill>
                  <a:effectLst>
                    <a:outerShdw blurRad="38100" dist="38100" dir="2700000" algn="tl">
                      <a:srgbClr val="000000"/>
                    </a:outerShdw>
                  </a:effectLst>
                </a:rPr>
                <a:t> inclui o conjunto de processos através dos quais o organismo previne a entrada de agentes estranhos e os reconhece e destrói quando essa entrada acontece.</a:t>
              </a:r>
            </a:p>
          </p:txBody>
        </p:sp>
        <p:sp>
          <p:nvSpPr>
            <p:cNvPr id="30739" name="Text Box 19"/>
            <p:cNvSpPr txBox="1">
              <a:spLocks noChangeArrowheads="1"/>
            </p:cNvSpPr>
            <p:nvPr/>
          </p:nvSpPr>
          <p:spPr bwMode="auto">
            <a:xfrm>
              <a:off x="3264" y="2160"/>
              <a:ext cx="2304" cy="728"/>
            </a:xfrm>
            <a:prstGeom prst="rect">
              <a:avLst/>
            </a:prstGeom>
            <a:noFill/>
            <a:ln w="9525">
              <a:noFill/>
              <a:miter lim="800000"/>
              <a:headEnd/>
              <a:tailEnd/>
            </a:ln>
            <a:effectLst/>
          </p:spPr>
          <p:txBody>
            <a:bodyPr>
              <a:spAutoFit/>
            </a:bodyPr>
            <a:lstStyle/>
            <a:p>
              <a:pPr algn="ctr">
                <a:spcBef>
                  <a:spcPct val="50000"/>
                </a:spcBef>
                <a:defRPr/>
              </a:pPr>
              <a:r>
                <a:rPr lang="pt-PT" sz="1400" b="1">
                  <a:solidFill>
                    <a:srgbClr val="990000"/>
                  </a:solidFill>
                  <a:effectLst>
                    <a:outerShdw blurRad="38100" dist="38100" dir="2700000" algn="tl">
                      <a:srgbClr val="000000"/>
                    </a:outerShdw>
                  </a:effectLst>
                </a:rPr>
                <a:t>A resposta do organismo é SEMPRE A MESMA, qualquer que seja o agente invasor e qualquer que seja o número de vezes que este contacta com o organismo</a:t>
              </a:r>
            </a:p>
          </p:txBody>
        </p:sp>
        <p:sp>
          <p:nvSpPr>
            <p:cNvPr id="30740" name="Text Box 20"/>
            <p:cNvSpPr txBox="1">
              <a:spLocks noChangeArrowheads="1"/>
            </p:cNvSpPr>
            <p:nvPr/>
          </p:nvSpPr>
          <p:spPr bwMode="auto">
            <a:xfrm>
              <a:off x="3216" y="3168"/>
              <a:ext cx="2304" cy="326"/>
            </a:xfrm>
            <a:prstGeom prst="rect">
              <a:avLst/>
            </a:prstGeom>
            <a:noFill/>
            <a:ln w="9525">
              <a:noFill/>
              <a:miter lim="800000"/>
              <a:headEnd/>
              <a:tailEnd/>
            </a:ln>
            <a:effectLst/>
          </p:spPr>
          <p:txBody>
            <a:bodyPr>
              <a:spAutoFit/>
            </a:bodyPr>
            <a:lstStyle/>
            <a:p>
              <a:pPr algn="ctr">
                <a:spcBef>
                  <a:spcPct val="50000"/>
                </a:spcBef>
                <a:defRPr/>
              </a:pPr>
              <a:r>
                <a:rPr lang="pt-PT" sz="1400" b="1">
                  <a:solidFill>
                    <a:srgbClr val="990000"/>
                  </a:solidFill>
                  <a:effectLst>
                    <a:outerShdw blurRad="38100" dist="38100" dir="2700000" algn="tl">
                      <a:srgbClr val="000000"/>
                    </a:outerShdw>
                  </a:effectLst>
                </a:rPr>
                <a:t>NÃO SE VERIFICA ESPECIFICIDADE , NEM MEMÓRIA</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28600" y="1371600"/>
            <a:ext cx="6477000" cy="4953000"/>
            <a:chOff x="144" y="864"/>
            <a:chExt cx="4080" cy="3120"/>
          </a:xfrm>
        </p:grpSpPr>
        <p:sp>
          <p:nvSpPr>
            <p:cNvPr id="32774" name="Text Box 6"/>
            <p:cNvSpPr txBox="1">
              <a:spLocks noChangeArrowheads="1"/>
            </p:cNvSpPr>
            <p:nvPr/>
          </p:nvSpPr>
          <p:spPr bwMode="auto">
            <a:xfrm>
              <a:off x="3360" y="864"/>
              <a:ext cx="864" cy="250"/>
            </a:xfrm>
            <a:prstGeom prst="rect">
              <a:avLst/>
            </a:prstGeom>
            <a:noFill/>
            <a:ln w="9525">
              <a:noFill/>
              <a:miter lim="800000"/>
              <a:headEnd/>
              <a:tailEnd/>
            </a:ln>
            <a:effectLst/>
          </p:spPr>
          <p:txBody>
            <a:bodyPr>
              <a:spAutoFit/>
            </a:bodyPr>
            <a:lstStyle/>
            <a:p>
              <a:pPr>
                <a:spcBef>
                  <a:spcPct val="50000"/>
                </a:spcBef>
                <a:defRPr/>
              </a:pPr>
              <a:r>
                <a:rPr lang="pt-PT" b="1">
                  <a:solidFill>
                    <a:srgbClr val="660066"/>
                  </a:solidFill>
                  <a:effectLst>
                    <a:outerShdw blurRad="38100" dist="38100" dir="2700000" algn="tl">
                      <a:srgbClr val="000000"/>
                    </a:outerShdw>
                  </a:effectLst>
                </a:rPr>
                <a:t>Pele</a:t>
              </a:r>
            </a:p>
          </p:txBody>
        </p:sp>
        <p:pic>
          <p:nvPicPr>
            <p:cNvPr id="33799" name="Picture 7" descr="Pele"/>
            <p:cNvPicPr>
              <a:picLocks noChangeAspect="1" noChangeArrowheads="1"/>
            </p:cNvPicPr>
            <p:nvPr/>
          </p:nvPicPr>
          <p:blipFill>
            <a:blip r:embed="rId2" cstate="print"/>
            <a:srcRect/>
            <a:stretch>
              <a:fillRect/>
            </a:stretch>
          </p:blipFill>
          <p:spPr bwMode="auto">
            <a:xfrm>
              <a:off x="144" y="864"/>
              <a:ext cx="2928" cy="3120"/>
            </a:xfrm>
            <a:prstGeom prst="rect">
              <a:avLst/>
            </a:prstGeom>
            <a:noFill/>
            <a:ln w="9525">
              <a:noFill/>
              <a:miter lim="800000"/>
              <a:headEnd/>
              <a:tailEnd/>
            </a:ln>
          </p:spPr>
        </p:pic>
      </p:grpSp>
      <p:sp>
        <p:nvSpPr>
          <p:cNvPr id="32776" name="Text Box 8"/>
          <p:cNvSpPr txBox="1">
            <a:spLocks noChangeArrowheads="1"/>
          </p:cNvSpPr>
          <p:nvPr/>
        </p:nvSpPr>
        <p:spPr bwMode="auto">
          <a:xfrm>
            <a:off x="5105400" y="1981200"/>
            <a:ext cx="3505200" cy="4248150"/>
          </a:xfrm>
          <a:prstGeom prst="rect">
            <a:avLst/>
          </a:prstGeom>
          <a:noFill/>
          <a:ln w="9525">
            <a:noFill/>
            <a:miter lim="800000"/>
            <a:headEnd/>
            <a:tailEnd/>
          </a:ln>
          <a:effectLst/>
        </p:spPr>
        <p:txBody>
          <a:bodyPr>
            <a:spAutoFit/>
          </a:bodyPr>
          <a:lstStyle/>
          <a:p>
            <a:pPr algn="ctr">
              <a:spcBef>
                <a:spcPct val="50000"/>
              </a:spcBef>
              <a:buFont typeface="Wingdings" pitchFamily="2" charset="2"/>
              <a:buChar char="ü"/>
              <a:defRPr/>
            </a:pPr>
            <a:r>
              <a:rPr lang="pt-PT" sz="1600" b="1">
                <a:effectLst>
                  <a:outerShdw blurRad="38100" dist="38100" dir="2700000" algn="tl">
                    <a:srgbClr val="FFFFFF"/>
                  </a:outerShdw>
                </a:effectLst>
                <a:cs typeface="Times New Roman" pitchFamily="18" charset="0"/>
              </a:rPr>
              <a:t> A camada mais externa da  epiderme, quando intacta, forma a primeira barreira protectora.</a:t>
            </a:r>
          </a:p>
          <a:p>
            <a:pPr algn="ctr">
              <a:spcBef>
                <a:spcPct val="50000"/>
              </a:spcBef>
              <a:buFont typeface="Wingdings" pitchFamily="2" charset="2"/>
              <a:buChar char="ü"/>
              <a:defRPr/>
            </a:pPr>
            <a:r>
              <a:rPr lang="pt-PT" sz="1600" b="1">
                <a:effectLst>
                  <a:outerShdw blurRad="38100" dist="38100" dir="2700000" algn="tl">
                    <a:srgbClr val="FFFFFF"/>
                  </a:outerShdw>
                </a:effectLst>
                <a:cs typeface="Times New Roman" pitchFamily="18" charset="0"/>
              </a:rPr>
              <a:t>Na epiderme existem células especializadas , ramificadas, que captam corpos estranhos e os degradam</a:t>
            </a:r>
          </a:p>
          <a:p>
            <a:pPr algn="ctr">
              <a:spcBef>
                <a:spcPct val="50000"/>
              </a:spcBef>
              <a:buFont typeface="Wingdings" pitchFamily="2" charset="2"/>
              <a:buChar char="ü"/>
              <a:defRPr/>
            </a:pPr>
            <a:r>
              <a:rPr lang="pt-PT" sz="1600" b="1">
                <a:effectLst>
                  <a:outerShdw blurRad="38100" dist="38100" dir="2700000" algn="tl">
                    <a:srgbClr val="FFFFFF"/>
                  </a:outerShdw>
                </a:effectLst>
                <a:cs typeface="Times New Roman" pitchFamily="18" charset="0"/>
              </a:rPr>
              <a:t> Na pele  existem glândulas sudoríparas e sebáceas que produzem secreções que são tóxicas para uma grande parte das bactérias , impedindo o seu desenvolvimento. </a:t>
            </a:r>
            <a:endParaRPr lang="pt-PT"/>
          </a:p>
        </p:txBody>
      </p:sp>
      <p:sp>
        <p:nvSpPr>
          <p:cNvPr id="32778" name="Text Box 10"/>
          <p:cNvSpPr txBox="1">
            <a:spLocks noChangeArrowheads="1"/>
          </p:cNvSpPr>
          <p:nvPr/>
        </p:nvSpPr>
        <p:spPr bwMode="auto">
          <a:xfrm>
            <a:off x="60198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2779" name="Text Box 11"/>
          <p:cNvSpPr txBox="1">
            <a:spLocks noChangeArrowheads="1"/>
          </p:cNvSpPr>
          <p:nvPr/>
        </p:nvSpPr>
        <p:spPr bwMode="auto">
          <a:xfrm>
            <a:off x="304800" y="762000"/>
            <a:ext cx="5943600" cy="336550"/>
          </a:xfrm>
          <a:prstGeom prst="rect">
            <a:avLst/>
          </a:prstGeom>
          <a:solidFill>
            <a:schemeClr val="bg1"/>
          </a:solidFill>
          <a:ln w="9525">
            <a:noFill/>
            <a:miter lim="800000"/>
            <a:headEnd/>
            <a:tailEnd/>
          </a:ln>
          <a:effectLst/>
        </p:spPr>
        <p:txBody>
          <a:bodyPr>
            <a:spAutoFit/>
          </a:bodyPr>
          <a:lstStyle/>
          <a:p>
            <a:pPr>
              <a:spcBef>
                <a:spcPct val="50000"/>
              </a:spcBef>
              <a:buFont typeface="Wingdings" pitchFamily="2" charset="2"/>
              <a:buChar char="Ø"/>
              <a:defRPr/>
            </a:pPr>
            <a:r>
              <a:rPr lang="pt-PT" sz="1600" b="1">
                <a:solidFill>
                  <a:srgbClr val="660066"/>
                </a:solidFill>
                <a:effectLst>
                  <a:outerShdw blurRad="38100" dist="38100" dir="2700000" algn="tl">
                    <a:srgbClr val="C0C0C0"/>
                  </a:outerShdw>
                </a:effectLst>
              </a:rPr>
              <a:t>BARREIRAS ANATÓMICAS E SECREÇÕES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anim to="" calcmode="lin" valueType="num">
                                      <p:cBhvr>
                                        <p:cTn id="15" dur="1" fill="hold"/>
                                        <p:tgtEl>
                                          <p:spTgt spid="2"/>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2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utoUpdateAnimBg="0"/>
      <p:bldP spid="32778" grpId="0" autoUpdateAnimBg="0"/>
      <p:bldP spid="32779"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304800" y="990600"/>
            <a:ext cx="3733800" cy="3159125"/>
            <a:chOff x="192" y="912"/>
            <a:chExt cx="2080" cy="1753"/>
          </a:xfrm>
        </p:grpSpPr>
        <p:pic>
          <p:nvPicPr>
            <p:cNvPr id="34828" name="Picture 10" descr="Mucosa intestinal"/>
            <p:cNvPicPr>
              <a:picLocks noChangeAspect="1" noChangeArrowheads="1"/>
            </p:cNvPicPr>
            <p:nvPr/>
          </p:nvPicPr>
          <p:blipFill>
            <a:blip r:embed="rId2" cstate="print"/>
            <a:srcRect/>
            <a:stretch>
              <a:fillRect/>
            </a:stretch>
          </p:blipFill>
          <p:spPr bwMode="auto">
            <a:xfrm>
              <a:off x="240" y="912"/>
              <a:ext cx="2032" cy="1590"/>
            </a:xfrm>
            <a:prstGeom prst="rect">
              <a:avLst/>
            </a:prstGeom>
            <a:noFill/>
            <a:ln w="9525">
              <a:noFill/>
              <a:miter lim="800000"/>
              <a:headEnd/>
              <a:tailEnd/>
            </a:ln>
          </p:spPr>
        </p:pic>
        <p:sp>
          <p:nvSpPr>
            <p:cNvPr id="33805" name="Text Box 13"/>
            <p:cNvSpPr txBox="1">
              <a:spLocks noChangeArrowheads="1"/>
            </p:cNvSpPr>
            <p:nvPr/>
          </p:nvSpPr>
          <p:spPr bwMode="auto">
            <a:xfrm>
              <a:off x="192" y="2496"/>
              <a:ext cx="1920" cy="169"/>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Mucosa intestinal</a:t>
              </a:r>
            </a:p>
          </p:txBody>
        </p:sp>
      </p:grpSp>
      <p:sp>
        <p:nvSpPr>
          <p:cNvPr id="33806" name="Text Box 14"/>
          <p:cNvSpPr txBox="1">
            <a:spLocks noChangeArrowheads="1"/>
          </p:cNvSpPr>
          <p:nvPr/>
        </p:nvSpPr>
        <p:spPr bwMode="auto">
          <a:xfrm>
            <a:off x="60198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3807" name="Text Box 15"/>
          <p:cNvSpPr txBox="1">
            <a:spLocks noChangeArrowheads="1"/>
          </p:cNvSpPr>
          <p:nvPr/>
        </p:nvSpPr>
        <p:spPr bwMode="auto">
          <a:xfrm>
            <a:off x="228600" y="381000"/>
            <a:ext cx="5943600" cy="336550"/>
          </a:xfrm>
          <a:prstGeom prst="rect">
            <a:avLst/>
          </a:prstGeom>
          <a:solidFill>
            <a:schemeClr val="bg1"/>
          </a:solidFill>
          <a:ln w="9525">
            <a:noFill/>
            <a:miter lim="800000"/>
            <a:headEnd/>
            <a:tailEnd/>
          </a:ln>
          <a:effectLst/>
        </p:spPr>
        <p:txBody>
          <a:bodyPr>
            <a:spAutoFit/>
          </a:bodyPr>
          <a:lstStyle/>
          <a:p>
            <a:pPr>
              <a:spcBef>
                <a:spcPct val="50000"/>
              </a:spcBef>
              <a:buFont typeface="Wingdings" pitchFamily="2" charset="2"/>
              <a:buChar char="Ø"/>
              <a:defRPr/>
            </a:pPr>
            <a:r>
              <a:rPr lang="pt-PT" sz="1600" b="1">
                <a:solidFill>
                  <a:srgbClr val="660066"/>
                </a:solidFill>
                <a:effectLst>
                  <a:outerShdw blurRad="38100" dist="38100" dir="2700000" algn="tl">
                    <a:srgbClr val="C0C0C0"/>
                  </a:outerShdw>
                </a:effectLst>
              </a:rPr>
              <a:t>BARREIRAS ANATÓMICAS E SECREÇÕES</a:t>
            </a:r>
          </a:p>
        </p:txBody>
      </p:sp>
      <p:sp>
        <p:nvSpPr>
          <p:cNvPr id="33808" name="Text Box 16"/>
          <p:cNvSpPr txBox="1">
            <a:spLocks noChangeArrowheads="1"/>
          </p:cNvSpPr>
          <p:nvPr/>
        </p:nvSpPr>
        <p:spPr bwMode="auto">
          <a:xfrm>
            <a:off x="4114800" y="1219200"/>
            <a:ext cx="5029200" cy="1368425"/>
          </a:xfrm>
          <a:prstGeom prst="rect">
            <a:avLst/>
          </a:prstGeom>
          <a:noFill/>
          <a:ln w="9525">
            <a:noFill/>
            <a:miter lim="800000"/>
            <a:headEnd/>
            <a:tailEnd/>
          </a:ln>
          <a:effectLst/>
        </p:spPr>
        <p:txBody>
          <a:bodyPr>
            <a:spAutoFit/>
          </a:bodyPr>
          <a:lstStyle/>
          <a:p>
            <a:pPr>
              <a:spcBef>
                <a:spcPct val="50000"/>
              </a:spcBef>
              <a:buFont typeface="Wingdings" pitchFamily="2" charset="2"/>
              <a:buChar char="ü"/>
              <a:defRPr/>
            </a:pPr>
            <a:r>
              <a:rPr lang="pt-PT" sz="1400" b="1">
                <a:effectLst>
                  <a:outerShdw blurRad="38100" dist="38100" dir="2700000" algn="tl">
                    <a:srgbClr val="FFFFFF"/>
                  </a:outerShdw>
                </a:effectLst>
              </a:rPr>
              <a:t> As mucosas que recobrem nomeadamente o tubo digestivo, as vias respiratórias e as vias urogenitais constituem  uma barreira física dado que na sua superfície existem ou são lançadas substâncias nocivas para os microorganismos</a:t>
            </a:r>
          </a:p>
        </p:txBody>
      </p:sp>
      <p:grpSp>
        <p:nvGrpSpPr>
          <p:cNvPr id="3" name="Group 21"/>
          <p:cNvGrpSpPr>
            <a:grpSpLocks/>
          </p:cNvGrpSpPr>
          <p:nvPr/>
        </p:nvGrpSpPr>
        <p:grpSpPr bwMode="auto">
          <a:xfrm>
            <a:off x="1295400" y="2895600"/>
            <a:ext cx="7391400" cy="3476625"/>
            <a:chOff x="816" y="1824"/>
            <a:chExt cx="4656" cy="2000"/>
          </a:xfrm>
        </p:grpSpPr>
        <p:grpSp>
          <p:nvGrpSpPr>
            <p:cNvPr id="34824" name="Group 20"/>
            <p:cNvGrpSpPr>
              <a:grpSpLocks/>
            </p:cNvGrpSpPr>
            <p:nvPr/>
          </p:nvGrpSpPr>
          <p:grpSpPr bwMode="auto">
            <a:xfrm>
              <a:off x="1438" y="1824"/>
              <a:ext cx="3644" cy="1818"/>
              <a:chOff x="1438" y="1824"/>
              <a:chExt cx="3644" cy="1818"/>
            </a:xfrm>
          </p:grpSpPr>
          <p:pic>
            <p:nvPicPr>
              <p:cNvPr id="34826" name="Picture 11" descr="ciliosTraqueia"/>
              <p:cNvPicPr>
                <a:picLocks noChangeAspect="1" noChangeArrowheads="1"/>
              </p:cNvPicPr>
              <p:nvPr/>
            </p:nvPicPr>
            <p:blipFill>
              <a:blip r:embed="rId3" cstate="print"/>
              <a:srcRect/>
              <a:stretch>
                <a:fillRect/>
              </a:stretch>
            </p:blipFill>
            <p:spPr bwMode="auto">
              <a:xfrm>
                <a:off x="2640" y="1824"/>
                <a:ext cx="2442" cy="1818"/>
              </a:xfrm>
              <a:prstGeom prst="rect">
                <a:avLst/>
              </a:prstGeom>
              <a:noFill/>
              <a:ln w="9525">
                <a:noFill/>
                <a:miter lim="800000"/>
                <a:headEnd/>
                <a:tailEnd/>
              </a:ln>
            </p:spPr>
          </p:pic>
          <p:sp>
            <p:nvSpPr>
              <p:cNvPr id="33804" name="Text Box 12"/>
              <p:cNvSpPr txBox="1">
                <a:spLocks noChangeArrowheads="1"/>
              </p:cNvSpPr>
              <p:nvPr/>
            </p:nvSpPr>
            <p:spPr bwMode="auto">
              <a:xfrm rot="10742426" flipV="1">
                <a:off x="1438" y="3400"/>
                <a:ext cx="1441" cy="176"/>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Cílios na traqueia</a:t>
                </a:r>
              </a:p>
            </p:txBody>
          </p:sp>
        </p:grpSp>
        <p:sp>
          <p:nvSpPr>
            <p:cNvPr id="33809" name="Text Box 17"/>
            <p:cNvSpPr txBox="1">
              <a:spLocks noChangeArrowheads="1"/>
            </p:cNvSpPr>
            <p:nvPr/>
          </p:nvSpPr>
          <p:spPr bwMode="auto">
            <a:xfrm>
              <a:off x="816" y="3648"/>
              <a:ext cx="4656" cy="176"/>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Os cílios retêm os microorganismos, ou encaminha-os para o exterior.</a:t>
              </a:r>
            </a:p>
          </p:txBody>
        </p:sp>
      </p:grpSp>
      <p:sp>
        <p:nvSpPr>
          <p:cNvPr id="33810" name="Text Box 18"/>
          <p:cNvSpPr txBox="1">
            <a:spLocks noChangeArrowheads="1"/>
          </p:cNvSpPr>
          <p:nvPr/>
        </p:nvSpPr>
        <p:spPr bwMode="auto">
          <a:xfrm>
            <a:off x="381000" y="4419600"/>
            <a:ext cx="3657600" cy="730250"/>
          </a:xfrm>
          <a:prstGeom prst="rect">
            <a:avLst/>
          </a:prstGeom>
          <a:noFill/>
          <a:ln w="9525">
            <a:noFill/>
            <a:miter lim="800000"/>
            <a:headEnd/>
            <a:tailEnd/>
          </a:ln>
          <a:effectLst/>
        </p:spPr>
        <p:txBody>
          <a:bodyPr>
            <a:spAutoFit/>
          </a:bodyPr>
          <a:lstStyle/>
          <a:p>
            <a:pPr>
              <a:spcBef>
                <a:spcPct val="50000"/>
              </a:spcBef>
              <a:buFont typeface="Wingdings" pitchFamily="2" charset="2"/>
              <a:buChar char="ü"/>
              <a:defRPr/>
            </a:pPr>
            <a:r>
              <a:rPr lang="pt-PT" sz="1400" b="1">
                <a:effectLst>
                  <a:outerShdw blurRad="38100" dist="38100" dir="2700000" algn="tl">
                    <a:srgbClr val="FFFFFF"/>
                  </a:outerShdw>
                </a:effectLst>
              </a:rPr>
              <a:t> O muco que cobre as cavidades pode dificultar a fixação dos microorganismos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8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8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8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autoUpdateAnimBg="0"/>
      <p:bldP spid="33807" grpId="0" animBg="1" autoUpdateAnimBg="0"/>
      <p:bldP spid="33808" grpId="0" autoUpdateAnimBg="0"/>
      <p:bldP spid="3381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Text Box 1029"/>
          <p:cNvSpPr txBox="1">
            <a:spLocks noChangeArrowheads="1"/>
          </p:cNvSpPr>
          <p:nvPr/>
        </p:nvSpPr>
        <p:spPr bwMode="auto">
          <a:xfrm>
            <a:off x="4953000" y="0"/>
            <a:ext cx="41910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pic>
        <p:nvPicPr>
          <p:cNvPr id="11270" name="Picture 1030" descr="micose"/>
          <p:cNvPicPr>
            <a:picLocks noChangeAspect="1" noChangeArrowheads="1"/>
          </p:cNvPicPr>
          <p:nvPr/>
        </p:nvPicPr>
        <p:blipFill>
          <a:blip r:embed="rId2" cstate="print"/>
          <a:srcRect/>
          <a:stretch>
            <a:fillRect/>
          </a:stretch>
        </p:blipFill>
        <p:spPr bwMode="auto">
          <a:xfrm>
            <a:off x="4932363" y="4724400"/>
            <a:ext cx="1266825" cy="1466850"/>
          </a:xfrm>
          <a:prstGeom prst="rect">
            <a:avLst/>
          </a:prstGeom>
          <a:noFill/>
          <a:ln w="9525">
            <a:noFill/>
            <a:miter lim="800000"/>
            <a:headEnd/>
            <a:tailEnd/>
          </a:ln>
        </p:spPr>
      </p:pic>
      <p:sp>
        <p:nvSpPr>
          <p:cNvPr id="11271" name="Rectangle 1031"/>
          <p:cNvSpPr>
            <a:spLocks noChangeArrowheads="1"/>
          </p:cNvSpPr>
          <p:nvPr/>
        </p:nvSpPr>
        <p:spPr bwMode="auto">
          <a:xfrm>
            <a:off x="250825" y="4437063"/>
            <a:ext cx="4572000" cy="825500"/>
          </a:xfrm>
          <a:prstGeom prst="rect">
            <a:avLst/>
          </a:prstGeom>
          <a:noFill/>
          <a:ln w="9525">
            <a:noFill/>
            <a:miter lim="800000"/>
            <a:headEnd/>
            <a:tailEnd/>
          </a:ln>
          <a:effectLst/>
        </p:spPr>
        <p:txBody>
          <a:bodyPr>
            <a:spAutoFit/>
          </a:bodyPr>
          <a:lstStyle/>
          <a:p>
            <a:pPr algn="just">
              <a:defRPr/>
            </a:pPr>
            <a:r>
              <a:rPr lang="pt-PT" sz="1600" b="1">
                <a:effectLst>
                  <a:outerShdw blurRad="38100" dist="38100" dir="2700000" algn="tl">
                    <a:srgbClr val="FFFFFF"/>
                  </a:outerShdw>
                </a:effectLst>
                <a:latin typeface="Comic Sans MS" pitchFamily="66" charset="0"/>
                <a:cs typeface="Times New Roman" pitchFamily="18" charset="0"/>
              </a:rPr>
              <a:t>As micoses são alterações provocadas por fungos que proliferam em ambiente quente e húmido, quer na pele, quer nas mucosas.</a:t>
            </a:r>
            <a:endParaRPr lang="pt-PT" sz="1600" b="1">
              <a:effectLst>
                <a:outerShdw blurRad="38100" dist="38100" dir="2700000" algn="tl">
                  <a:srgbClr val="FFFFFF"/>
                </a:outerShdw>
              </a:effectLst>
              <a:latin typeface="Comic Sans MS" pitchFamily="66" charset="0"/>
            </a:endParaRPr>
          </a:p>
        </p:txBody>
      </p:sp>
      <p:grpSp>
        <p:nvGrpSpPr>
          <p:cNvPr id="2" name="Group 1032"/>
          <p:cNvGrpSpPr>
            <a:grpSpLocks/>
          </p:cNvGrpSpPr>
          <p:nvPr/>
        </p:nvGrpSpPr>
        <p:grpSpPr bwMode="auto">
          <a:xfrm>
            <a:off x="609600" y="457200"/>
            <a:ext cx="4419600" cy="2971800"/>
            <a:chOff x="144" y="2496"/>
            <a:chExt cx="2496" cy="1536"/>
          </a:xfrm>
        </p:grpSpPr>
        <p:pic>
          <p:nvPicPr>
            <p:cNvPr id="12299" name="Picture 1033" descr="Plasmodium"/>
            <p:cNvPicPr>
              <a:picLocks noChangeAspect="1" noChangeArrowheads="1"/>
            </p:cNvPicPr>
            <p:nvPr/>
          </p:nvPicPr>
          <p:blipFill>
            <a:blip r:embed="rId3" cstate="print"/>
            <a:srcRect/>
            <a:stretch>
              <a:fillRect/>
            </a:stretch>
          </p:blipFill>
          <p:spPr bwMode="auto">
            <a:xfrm>
              <a:off x="144" y="2496"/>
              <a:ext cx="1440" cy="1170"/>
            </a:xfrm>
            <a:prstGeom prst="rect">
              <a:avLst/>
            </a:prstGeom>
            <a:noFill/>
            <a:ln w="9525">
              <a:noFill/>
              <a:miter lim="800000"/>
              <a:headEnd/>
              <a:tailEnd/>
            </a:ln>
          </p:spPr>
        </p:pic>
        <p:pic>
          <p:nvPicPr>
            <p:cNvPr id="12300" name="Picture 1034" descr="Mosquito"/>
            <p:cNvPicPr>
              <a:picLocks noChangeAspect="1" noChangeArrowheads="1"/>
            </p:cNvPicPr>
            <p:nvPr/>
          </p:nvPicPr>
          <p:blipFill>
            <a:blip r:embed="rId4" cstate="print"/>
            <a:srcRect/>
            <a:stretch>
              <a:fillRect/>
            </a:stretch>
          </p:blipFill>
          <p:spPr bwMode="auto">
            <a:xfrm>
              <a:off x="1632" y="3072"/>
              <a:ext cx="1008" cy="888"/>
            </a:xfrm>
            <a:prstGeom prst="rect">
              <a:avLst/>
            </a:prstGeom>
            <a:noFill/>
            <a:ln w="9525">
              <a:noFill/>
              <a:miter lim="800000"/>
              <a:headEnd/>
              <a:tailEnd/>
            </a:ln>
          </p:spPr>
        </p:pic>
        <p:sp>
          <p:nvSpPr>
            <p:cNvPr id="12301" name="Text Box 1035"/>
            <p:cNvSpPr txBox="1">
              <a:spLocks noChangeArrowheads="1"/>
            </p:cNvSpPr>
            <p:nvPr/>
          </p:nvSpPr>
          <p:spPr bwMode="auto">
            <a:xfrm>
              <a:off x="1632" y="3888"/>
              <a:ext cx="1008" cy="144"/>
            </a:xfrm>
            <a:prstGeom prst="rect">
              <a:avLst/>
            </a:prstGeom>
            <a:solidFill>
              <a:srgbClr val="FFFFFF"/>
            </a:solidFill>
            <a:ln w="9525">
              <a:noFill/>
              <a:miter lim="800000"/>
              <a:headEnd/>
              <a:tailEnd/>
            </a:ln>
          </p:spPr>
          <p:txBody>
            <a:bodyPr/>
            <a:lstStyle/>
            <a:p>
              <a:pPr eaLnBrk="0" hangingPunct="0"/>
              <a:r>
                <a:rPr lang="pt-PT" sz="900" b="1" i="1"/>
                <a:t>Anopheles</a:t>
              </a:r>
            </a:p>
          </p:txBody>
        </p:sp>
        <p:sp>
          <p:nvSpPr>
            <p:cNvPr id="12302" name="Text Box 1036"/>
            <p:cNvSpPr txBox="1">
              <a:spLocks noChangeArrowheads="1"/>
            </p:cNvSpPr>
            <p:nvPr/>
          </p:nvSpPr>
          <p:spPr bwMode="auto">
            <a:xfrm>
              <a:off x="192" y="3696"/>
              <a:ext cx="1488" cy="158"/>
            </a:xfrm>
            <a:prstGeom prst="rect">
              <a:avLst/>
            </a:prstGeom>
            <a:noFill/>
            <a:ln w="9525">
              <a:noFill/>
              <a:miter lim="800000"/>
              <a:headEnd/>
              <a:tailEnd/>
            </a:ln>
          </p:spPr>
          <p:txBody>
            <a:bodyPr>
              <a:spAutoFit/>
            </a:bodyPr>
            <a:lstStyle/>
            <a:p>
              <a:pPr>
                <a:spcBef>
                  <a:spcPct val="50000"/>
                </a:spcBef>
              </a:pPr>
              <a:r>
                <a:rPr lang="pt-PT" sz="1400">
                  <a:latin typeface="Comic Sans MS" pitchFamily="66" charset="0"/>
                  <a:cs typeface="Times New Roman" pitchFamily="18" charset="0"/>
                </a:rPr>
                <a:t>Plasmodium </a:t>
              </a:r>
              <a:r>
                <a:rPr lang="pt-PT" sz="1400" b="1" i="1">
                  <a:latin typeface="Comic Sans MS" pitchFamily="66" charset="0"/>
                  <a:cs typeface="Times New Roman" pitchFamily="18" charset="0"/>
                </a:rPr>
                <a:t>no sangue</a:t>
              </a:r>
              <a:r>
                <a:rPr lang="pt-PT" sz="1400" b="1" i="1">
                  <a:cs typeface="Times New Roman" pitchFamily="18" charset="0"/>
                </a:rPr>
                <a:t> </a:t>
              </a:r>
            </a:p>
          </p:txBody>
        </p:sp>
      </p:grpSp>
      <p:sp>
        <p:nvSpPr>
          <p:cNvPr id="11277" name="Text Box 1037"/>
          <p:cNvSpPr txBox="1">
            <a:spLocks noChangeArrowheads="1"/>
          </p:cNvSpPr>
          <p:nvPr/>
        </p:nvSpPr>
        <p:spPr bwMode="auto">
          <a:xfrm>
            <a:off x="3505200" y="457200"/>
            <a:ext cx="5181600" cy="1069975"/>
          </a:xfrm>
          <a:prstGeom prst="rect">
            <a:avLst/>
          </a:prstGeom>
          <a:noFill/>
          <a:ln w="9525">
            <a:noFill/>
            <a:miter lim="800000"/>
            <a:headEnd/>
            <a:tailEnd/>
          </a:ln>
          <a:effectLst/>
        </p:spPr>
        <p:txBody>
          <a:bodyPr>
            <a:spAutoFit/>
          </a:bodyPr>
          <a:lstStyle/>
          <a:p>
            <a:pPr>
              <a:spcBef>
                <a:spcPct val="50000"/>
              </a:spcBef>
              <a:defRPr/>
            </a:pPr>
            <a:r>
              <a:rPr lang="pt-PT" sz="1600" b="1">
                <a:solidFill>
                  <a:srgbClr val="CC0000"/>
                </a:solidFill>
                <a:effectLst>
                  <a:outerShdw blurRad="38100" dist="38100" dir="2700000" algn="tl">
                    <a:srgbClr val="000000"/>
                  </a:outerShdw>
                </a:effectLst>
                <a:latin typeface="Comic Sans MS" pitchFamily="66" charset="0"/>
                <a:cs typeface="Times New Roman" pitchFamily="18" charset="0"/>
              </a:rPr>
              <a:t>Doenças causadas por PROTOZOÁRIOS</a:t>
            </a:r>
          </a:p>
          <a:p>
            <a:pPr>
              <a:spcBef>
                <a:spcPct val="50000"/>
              </a:spcBef>
              <a:defRPr/>
            </a:pPr>
            <a:r>
              <a:rPr lang="pt-PT" sz="1600" b="1">
                <a:latin typeface="Comic Sans MS" pitchFamily="66" charset="0"/>
              </a:rPr>
              <a:t>* Paludismo </a:t>
            </a:r>
            <a:r>
              <a:rPr lang="pt-PT" sz="1600">
                <a:latin typeface="Comic Sans MS" pitchFamily="66" charset="0"/>
              </a:rPr>
              <a:t>( </a:t>
            </a:r>
            <a:r>
              <a:rPr lang="pt-PT" sz="1600" i="1">
                <a:latin typeface="Comic Sans MS" pitchFamily="66" charset="0"/>
              </a:rPr>
              <a:t>Plasmodium)</a:t>
            </a:r>
            <a:endParaRPr lang="pt-PT" sz="1600" b="1">
              <a:latin typeface="Comic Sans MS" pitchFamily="66" charset="0"/>
            </a:endParaRPr>
          </a:p>
          <a:p>
            <a:pPr>
              <a:spcBef>
                <a:spcPct val="50000"/>
              </a:spcBef>
              <a:defRPr/>
            </a:pPr>
            <a:r>
              <a:rPr lang="pt-PT" sz="1600">
                <a:latin typeface="Comic Sans MS" pitchFamily="66" charset="0"/>
              </a:rPr>
              <a:t>* </a:t>
            </a:r>
            <a:r>
              <a:rPr lang="pt-PT" sz="1600" b="1">
                <a:latin typeface="Comic Sans MS" pitchFamily="66" charset="0"/>
              </a:rPr>
              <a:t>Toxoplasmose </a:t>
            </a:r>
            <a:r>
              <a:rPr lang="pt-PT" sz="1600" i="1">
                <a:latin typeface="Comic Sans MS" pitchFamily="66" charset="0"/>
                <a:cs typeface="Times New Roman" pitchFamily="18" charset="0"/>
              </a:rPr>
              <a:t>(Toxoplasma gondi)</a:t>
            </a:r>
            <a:endParaRPr lang="pt-PT">
              <a:latin typeface="Comic Sans MS" pitchFamily="66" charset="0"/>
            </a:endParaRPr>
          </a:p>
        </p:txBody>
      </p:sp>
      <p:grpSp>
        <p:nvGrpSpPr>
          <p:cNvPr id="3" name="Group 1041"/>
          <p:cNvGrpSpPr>
            <a:grpSpLocks/>
          </p:cNvGrpSpPr>
          <p:nvPr/>
        </p:nvGrpSpPr>
        <p:grpSpPr bwMode="auto">
          <a:xfrm>
            <a:off x="6248400" y="3733800"/>
            <a:ext cx="2590800" cy="2743200"/>
            <a:chOff x="3936" y="2352"/>
            <a:chExt cx="1632" cy="1728"/>
          </a:xfrm>
        </p:grpSpPr>
        <p:pic>
          <p:nvPicPr>
            <p:cNvPr id="12297" name="Picture 1028" descr="psoriase"/>
            <p:cNvPicPr>
              <a:picLocks noChangeAspect="1" noChangeArrowheads="1"/>
            </p:cNvPicPr>
            <p:nvPr/>
          </p:nvPicPr>
          <p:blipFill>
            <a:blip r:embed="rId5" cstate="print"/>
            <a:srcRect/>
            <a:stretch>
              <a:fillRect/>
            </a:stretch>
          </p:blipFill>
          <p:spPr bwMode="auto">
            <a:xfrm>
              <a:off x="3936" y="2352"/>
              <a:ext cx="1632" cy="1441"/>
            </a:xfrm>
            <a:prstGeom prst="rect">
              <a:avLst/>
            </a:prstGeom>
            <a:noFill/>
            <a:ln w="9525">
              <a:noFill/>
              <a:miter lim="800000"/>
              <a:headEnd/>
              <a:tailEnd/>
            </a:ln>
          </p:spPr>
        </p:pic>
        <p:sp>
          <p:nvSpPr>
            <p:cNvPr id="11278" name="Text Box 1038"/>
            <p:cNvSpPr txBox="1">
              <a:spLocks noChangeArrowheads="1"/>
            </p:cNvSpPr>
            <p:nvPr/>
          </p:nvSpPr>
          <p:spPr bwMode="auto">
            <a:xfrm>
              <a:off x="4032" y="3888"/>
              <a:ext cx="1440" cy="192"/>
            </a:xfrm>
            <a:prstGeom prst="rect">
              <a:avLst/>
            </a:prstGeom>
            <a:noFill/>
            <a:ln w="9525">
              <a:noFill/>
              <a:miter lim="800000"/>
              <a:headEnd/>
              <a:tailEnd/>
            </a:ln>
          </p:spPr>
          <p:txBody>
            <a:bodyPr/>
            <a:lstStyle/>
            <a:p>
              <a:pPr eaLnBrk="0" hangingPunct="0">
                <a:defRPr/>
              </a:pPr>
              <a:r>
                <a:rPr lang="pt-PT" sz="1600" b="1">
                  <a:effectLst>
                    <a:outerShdw blurRad="38100" dist="38100" dir="2700000" algn="tl">
                      <a:srgbClr val="FFFFFF"/>
                    </a:outerShdw>
                  </a:effectLst>
                  <a:latin typeface="Comic Sans MS" pitchFamily="66" charset="0"/>
                </a:rPr>
                <a:t>Micose das unhas</a:t>
              </a:r>
            </a:p>
          </p:txBody>
        </p:sp>
      </p:grpSp>
      <p:sp>
        <p:nvSpPr>
          <p:cNvPr id="11280" name="Text Box 1040"/>
          <p:cNvSpPr txBox="1">
            <a:spLocks noChangeArrowheads="1"/>
          </p:cNvSpPr>
          <p:nvPr/>
        </p:nvSpPr>
        <p:spPr bwMode="auto">
          <a:xfrm>
            <a:off x="468313" y="3933825"/>
            <a:ext cx="4572000" cy="396875"/>
          </a:xfrm>
          <a:prstGeom prst="rect">
            <a:avLst/>
          </a:prstGeom>
          <a:noFill/>
          <a:ln w="9525">
            <a:noFill/>
            <a:miter lim="800000"/>
            <a:headEnd/>
            <a:tailEnd/>
          </a:ln>
          <a:effectLst/>
        </p:spPr>
        <p:txBody>
          <a:bodyPr>
            <a:spAutoFit/>
          </a:bodyPr>
          <a:lstStyle/>
          <a:p>
            <a:pPr>
              <a:spcBef>
                <a:spcPct val="50000"/>
              </a:spcBef>
              <a:defRPr/>
            </a:pPr>
            <a:r>
              <a:rPr lang="pt-PT"/>
              <a:t> </a:t>
            </a:r>
            <a:r>
              <a:rPr lang="pt-PT" sz="1600" b="1">
                <a:solidFill>
                  <a:srgbClr val="CC0000"/>
                </a:solidFill>
                <a:effectLst>
                  <a:outerShdw blurRad="38100" dist="38100" dir="2700000" algn="tl">
                    <a:srgbClr val="000000"/>
                  </a:outerShdw>
                </a:effectLst>
                <a:latin typeface="Comic Sans MS" pitchFamily="66" charset="0"/>
                <a:cs typeface="Times New Roman" pitchFamily="18" charset="0"/>
              </a:rPr>
              <a:t>Doenças causadas por FUNGOS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0-#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7"/>
                                        </p:tgtEl>
                                        <p:attrNameLst>
                                          <p:attrName>style.visibility</p:attrName>
                                        </p:attrNameLst>
                                      </p:cBhvr>
                                      <p:to>
                                        <p:strVal val="visible"/>
                                      </p:to>
                                    </p:set>
                                    <p:anim calcmode="lin" valueType="num">
                                      <p:cBhvr additive="base">
                                        <p:cTn id="13" dur="500" fill="hold"/>
                                        <p:tgtEl>
                                          <p:spTgt spid="11277"/>
                                        </p:tgtEl>
                                        <p:attrNameLst>
                                          <p:attrName>ppt_x</p:attrName>
                                        </p:attrNameLst>
                                      </p:cBhvr>
                                      <p:tavLst>
                                        <p:tav tm="0">
                                          <p:val>
                                            <p:strVal val="0-#ppt_w/2"/>
                                          </p:val>
                                        </p:tav>
                                        <p:tav tm="100000">
                                          <p:val>
                                            <p:strVal val="#ppt_x"/>
                                          </p:val>
                                        </p:tav>
                                      </p:tavLst>
                                    </p:anim>
                                    <p:anim calcmode="lin" valueType="num">
                                      <p:cBhvr additive="base">
                                        <p:cTn id="14" dur="500" fill="hold"/>
                                        <p:tgtEl>
                                          <p:spTgt spid="1127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280"/>
                                        </p:tgtEl>
                                        <p:attrNameLst>
                                          <p:attrName>style.visibility</p:attrName>
                                        </p:attrNameLst>
                                      </p:cBhvr>
                                      <p:to>
                                        <p:strVal val="visible"/>
                                      </p:to>
                                    </p:set>
                                    <p:anim calcmode="lin" valueType="num">
                                      <p:cBhvr additive="base">
                                        <p:cTn id="27" dur="500" fill="hold"/>
                                        <p:tgtEl>
                                          <p:spTgt spid="11280"/>
                                        </p:tgtEl>
                                        <p:attrNameLst>
                                          <p:attrName>ppt_x</p:attrName>
                                        </p:attrNameLst>
                                      </p:cBhvr>
                                      <p:tavLst>
                                        <p:tav tm="0">
                                          <p:val>
                                            <p:strVal val="0-#ppt_w/2"/>
                                          </p:val>
                                        </p:tav>
                                        <p:tav tm="100000">
                                          <p:val>
                                            <p:strVal val="#ppt_x"/>
                                          </p:val>
                                        </p:tav>
                                      </p:tavLst>
                                    </p:anim>
                                    <p:anim calcmode="lin" valueType="num">
                                      <p:cBhvr additive="base">
                                        <p:cTn id="28" dur="500" fill="hold"/>
                                        <p:tgtEl>
                                          <p:spTgt spid="1128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1271"/>
                                        </p:tgtEl>
                                        <p:attrNameLst>
                                          <p:attrName>style.visibility</p:attrName>
                                        </p:attrNameLst>
                                      </p:cBhvr>
                                      <p:to>
                                        <p:strVal val="visible"/>
                                      </p:to>
                                    </p:set>
                                    <p:anim calcmode="lin" valueType="num">
                                      <p:cBhvr>
                                        <p:cTn id="33" dur="1000" fill="hold"/>
                                        <p:tgtEl>
                                          <p:spTgt spid="11271"/>
                                        </p:tgtEl>
                                        <p:attrNameLst>
                                          <p:attrName>ppt_w</p:attrName>
                                        </p:attrNameLst>
                                      </p:cBhvr>
                                      <p:tavLst>
                                        <p:tav tm="0">
                                          <p:val>
                                            <p:strVal val="#ppt_w*0.70"/>
                                          </p:val>
                                        </p:tav>
                                        <p:tav tm="100000">
                                          <p:val>
                                            <p:strVal val="#ppt_w"/>
                                          </p:val>
                                        </p:tav>
                                      </p:tavLst>
                                    </p:anim>
                                    <p:anim calcmode="lin" valueType="num">
                                      <p:cBhvr>
                                        <p:cTn id="34" dur="1000" fill="hold"/>
                                        <p:tgtEl>
                                          <p:spTgt spid="11271"/>
                                        </p:tgtEl>
                                        <p:attrNameLst>
                                          <p:attrName>ppt_h</p:attrName>
                                        </p:attrNameLst>
                                      </p:cBhvr>
                                      <p:tavLst>
                                        <p:tav tm="0">
                                          <p:val>
                                            <p:strVal val="#ppt_h"/>
                                          </p:val>
                                        </p:tav>
                                        <p:tav tm="100000">
                                          <p:val>
                                            <p:strVal val="#ppt_h"/>
                                          </p:val>
                                        </p:tav>
                                      </p:tavLst>
                                    </p:anim>
                                    <p:animEffect transition="in" filter="fade">
                                      <p:cBhvr>
                                        <p:cTn id="35" dur="1000"/>
                                        <p:tgtEl>
                                          <p:spTgt spid="11271"/>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fltVal val="0"/>
                                          </p:val>
                                        </p:tav>
                                        <p:tav tm="100000">
                                          <p:val>
                                            <p:strVal val="#ppt_w"/>
                                          </p:val>
                                        </p:tav>
                                      </p:tavLst>
                                    </p:anim>
                                    <p:anim calcmode="lin" valueType="num">
                                      <p:cBhvr>
                                        <p:cTn id="41" dur="1000" fill="hold"/>
                                        <p:tgtEl>
                                          <p:spTgt spid="3"/>
                                        </p:tgtEl>
                                        <p:attrNameLst>
                                          <p:attrName>ppt_h</p:attrName>
                                        </p:attrNameLst>
                                      </p:cBhvr>
                                      <p:tavLst>
                                        <p:tav tm="0">
                                          <p:val>
                                            <p:fltVal val="0"/>
                                          </p:val>
                                        </p:tav>
                                        <p:tav tm="100000">
                                          <p:val>
                                            <p:strVal val="#ppt_h"/>
                                          </p:val>
                                        </p:tav>
                                      </p:tavLst>
                                    </p:anim>
                                    <p:anim calcmode="lin" valueType="num">
                                      <p:cBhvr>
                                        <p:cTn id="4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270"/>
                                        </p:tgtEl>
                                        <p:attrNameLst>
                                          <p:attrName>style.visibility</p:attrName>
                                        </p:attrNameLst>
                                      </p:cBhvr>
                                      <p:to>
                                        <p:strVal val="visible"/>
                                      </p:to>
                                    </p:set>
                                    <p:anim calcmode="lin" valueType="num">
                                      <p:cBhvr additive="base">
                                        <p:cTn id="48" dur="500" fill="hold"/>
                                        <p:tgtEl>
                                          <p:spTgt spid="11270"/>
                                        </p:tgtEl>
                                        <p:attrNameLst>
                                          <p:attrName>ppt_x</p:attrName>
                                        </p:attrNameLst>
                                      </p:cBhvr>
                                      <p:tavLst>
                                        <p:tav tm="0">
                                          <p:val>
                                            <p:strVal val="#ppt_x"/>
                                          </p:val>
                                        </p:tav>
                                        <p:tav tm="100000">
                                          <p:val>
                                            <p:strVal val="#ppt_x"/>
                                          </p:val>
                                        </p:tav>
                                      </p:tavLst>
                                    </p:anim>
                                    <p:anim calcmode="lin" valueType="num">
                                      <p:cBhvr additive="base">
                                        <p:cTn id="49"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utoUpdateAnimBg="0"/>
      <p:bldP spid="11271" grpId="0"/>
      <p:bldP spid="11277" grpId="0" autoUpdateAnimBg="0"/>
      <p:bldP spid="1128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63246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4822" name="Text Box 6"/>
          <p:cNvSpPr txBox="1">
            <a:spLocks noChangeArrowheads="1"/>
          </p:cNvSpPr>
          <p:nvPr/>
        </p:nvSpPr>
        <p:spPr bwMode="auto">
          <a:xfrm>
            <a:off x="4140200" y="836613"/>
            <a:ext cx="4648200" cy="1314450"/>
          </a:xfrm>
          <a:prstGeom prst="rect">
            <a:avLst/>
          </a:prstGeom>
          <a:noFill/>
          <a:ln w="9525">
            <a:noFill/>
            <a:miter lim="800000"/>
            <a:headEnd/>
            <a:tailEnd/>
          </a:ln>
          <a:effectLst/>
        </p:spPr>
        <p:txBody>
          <a:bodyPr>
            <a:spAutoFit/>
          </a:bodyPr>
          <a:lstStyle/>
          <a:p>
            <a:pPr algn="ctr">
              <a:spcBef>
                <a:spcPct val="50000"/>
              </a:spcBef>
              <a:buFont typeface="Wingdings" pitchFamily="2" charset="2"/>
              <a:buChar char="ü"/>
              <a:defRPr/>
            </a:pPr>
            <a:r>
              <a:rPr lang="pt-PT" sz="1600" b="1">
                <a:effectLst>
                  <a:outerShdw blurRad="38100" dist="38100" dir="2700000" algn="tl">
                    <a:srgbClr val="FFFFFF"/>
                  </a:outerShdw>
                </a:effectLst>
              </a:rPr>
              <a:t> No estômago as glândulas, o ácido clorídrico e as enzimas do suco gástrico são responsáveis pela destruição de microorganismos que são ingeridos com os alimentos</a:t>
            </a:r>
          </a:p>
        </p:txBody>
      </p:sp>
      <p:sp>
        <p:nvSpPr>
          <p:cNvPr id="34823" name="Text Box 7"/>
          <p:cNvSpPr txBox="1">
            <a:spLocks noChangeArrowheads="1"/>
          </p:cNvSpPr>
          <p:nvPr/>
        </p:nvSpPr>
        <p:spPr bwMode="auto">
          <a:xfrm>
            <a:off x="609600" y="5562600"/>
            <a:ext cx="7924800" cy="581025"/>
          </a:xfrm>
          <a:prstGeom prst="rect">
            <a:avLst/>
          </a:prstGeom>
          <a:noFill/>
          <a:ln w="9525">
            <a:noFill/>
            <a:miter lim="800000"/>
            <a:headEnd/>
            <a:tailEnd/>
          </a:ln>
          <a:effectLst/>
        </p:spPr>
        <p:txBody>
          <a:bodyPr>
            <a:spAutoFit/>
          </a:bodyPr>
          <a:lstStyle/>
          <a:p>
            <a:pPr>
              <a:spcBef>
                <a:spcPct val="50000"/>
              </a:spcBef>
              <a:buFont typeface="Wingdings" pitchFamily="2" charset="2"/>
              <a:buChar char="ü"/>
              <a:defRPr/>
            </a:pPr>
            <a:r>
              <a:rPr lang="pt-PT" sz="1600" b="1">
                <a:effectLst>
                  <a:outerShdw blurRad="38100" dist="38100" dir="2700000" algn="tl">
                    <a:srgbClr val="FFFFFF"/>
                  </a:outerShdw>
                </a:effectLst>
              </a:rPr>
              <a:t> A lisozima presente nas lágrimas e na saliva destroem os microorganismos e/ ou expulsam-nos do organismo</a:t>
            </a:r>
          </a:p>
        </p:txBody>
      </p:sp>
      <p:sp>
        <p:nvSpPr>
          <p:cNvPr id="34824" name="Text Box 8"/>
          <p:cNvSpPr txBox="1">
            <a:spLocks noChangeArrowheads="1"/>
          </p:cNvSpPr>
          <p:nvPr/>
        </p:nvSpPr>
        <p:spPr bwMode="auto">
          <a:xfrm>
            <a:off x="228600" y="381000"/>
            <a:ext cx="5943600" cy="336550"/>
          </a:xfrm>
          <a:prstGeom prst="rect">
            <a:avLst/>
          </a:prstGeom>
          <a:solidFill>
            <a:schemeClr val="bg1"/>
          </a:solidFill>
          <a:ln w="9525">
            <a:noFill/>
            <a:miter lim="800000"/>
            <a:headEnd/>
            <a:tailEnd/>
          </a:ln>
          <a:effectLst/>
        </p:spPr>
        <p:txBody>
          <a:bodyPr>
            <a:spAutoFit/>
          </a:bodyPr>
          <a:lstStyle/>
          <a:p>
            <a:pPr>
              <a:spcBef>
                <a:spcPct val="50000"/>
              </a:spcBef>
              <a:buFont typeface="Wingdings" pitchFamily="2" charset="2"/>
              <a:buChar char="Ø"/>
              <a:defRPr/>
            </a:pPr>
            <a:r>
              <a:rPr lang="pt-PT" sz="1600" b="1">
                <a:solidFill>
                  <a:srgbClr val="660066"/>
                </a:solidFill>
                <a:effectLst>
                  <a:outerShdw blurRad="38100" dist="38100" dir="2700000" algn="tl">
                    <a:srgbClr val="C0C0C0"/>
                  </a:outerShdw>
                </a:effectLst>
              </a:rPr>
              <a:t>BARREIRAS ANATÓMICAS E SECREÇÕES</a:t>
            </a:r>
          </a:p>
        </p:txBody>
      </p:sp>
      <p:grpSp>
        <p:nvGrpSpPr>
          <p:cNvPr id="2" name="Group 13"/>
          <p:cNvGrpSpPr>
            <a:grpSpLocks/>
          </p:cNvGrpSpPr>
          <p:nvPr/>
        </p:nvGrpSpPr>
        <p:grpSpPr bwMode="auto">
          <a:xfrm>
            <a:off x="4572000" y="2286000"/>
            <a:ext cx="3771900" cy="2909888"/>
            <a:chOff x="2880" y="1440"/>
            <a:chExt cx="2376" cy="1833"/>
          </a:xfrm>
        </p:grpSpPr>
        <p:pic>
          <p:nvPicPr>
            <p:cNvPr id="35850" name="Picture 10" descr="estomago-20x"/>
            <p:cNvPicPr>
              <a:picLocks noChangeAspect="1" noChangeArrowheads="1"/>
            </p:cNvPicPr>
            <p:nvPr/>
          </p:nvPicPr>
          <p:blipFill>
            <a:blip r:embed="rId2" cstate="print"/>
            <a:srcRect/>
            <a:stretch>
              <a:fillRect/>
            </a:stretch>
          </p:blipFill>
          <p:spPr bwMode="auto">
            <a:xfrm>
              <a:off x="2880" y="1440"/>
              <a:ext cx="2376" cy="1833"/>
            </a:xfrm>
            <a:prstGeom prst="rect">
              <a:avLst/>
            </a:prstGeom>
            <a:noFill/>
            <a:ln w="9525">
              <a:noFill/>
              <a:miter lim="800000"/>
              <a:headEnd/>
              <a:tailEnd/>
            </a:ln>
          </p:spPr>
        </p:pic>
        <p:sp>
          <p:nvSpPr>
            <p:cNvPr id="34827" name="Text Box 11"/>
            <p:cNvSpPr txBox="1">
              <a:spLocks noChangeArrowheads="1"/>
            </p:cNvSpPr>
            <p:nvPr/>
          </p:nvSpPr>
          <p:spPr bwMode="auto">
            <a:xfrm>
              <a:off x="3840" y="1488"/>
              <a:ext cx="1392" cy="192"/>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Estômago . 20X</a:t>
              </a:r>
            </a:p>
          </p:txBody>
        </p:sp>
      </p:grpSp>
      <p:grpSp>
        <p:nvGrpSpPr>
          <p:cNvPr id="3" name="Group 14"/>
          <p:cNvGrpSpPr>
            <a:grpSpLocks/>
          </p:cNvGrpSpPr>
          <p:nvPr/>
        </p:nvGrpSpPr>
        <p:grpSpPr bwMode="auto">
          <a:xfrm>
            <a:off x="457200" y="838200"/>
            <a:ext cx="3581400" cy="4419600"/>
            <a:chOff x="288" y="528"/>
            <a:chExt cx="2256" cy="2784"/>
          </a:xfrm>
        </p:grpSpPr>
        <p:pic>
          <p:nvPicPr>
            <p:cNvPr id="35848" name="Picture 9" descr="estomago"/>
            <p:cNvPicPr>
              <a:picLocks noChangeAspect="1" noChangeArrowheads="1"/>
            </p:cNvPicPr>
            <p:nvPr/>
          </p:nvPicPr>
          <p:blipFill>
            <a:blip r:embed="rId3" cstate="print"/>
            <a:srcRect/>
            <a:stretch>
              <a:fillRect/>
            </a:stretch>
          </p:blipFill>
          <p:spPr bwMode="auto">
            <a:xfrm>
              <a:off x="288" y="528"/>
              <a:ext cx="2172" cy="2520"/>
            </a:xfrm>
            <a:prstGeom prst="rect">
              <a:avLst/>
            </a:prstGeom>
            <a:noFill/>
            <a:ln w="9525">
              <a:noFill/>
              <a:miter lim="800000"/>
              <a:headEnd/>
              <a:tailEnd/>
            </a:ln>
          </p:spPr>
        </p:pic>
        <p:sp>
          <p:nvSpPr>
            <p:cNvPr id="34828" name="Text Box 12"/>
            <p:cNvSpPr txBox="1">
              <a:spLocks noChangeArrowheads="1"/>
            </p:cNvSpPr>
            <p:nvPr/>
          </p:nvSpPr>
          <p:spPr bwMode="auto">
            <a:xfrm>
              <a:off x="288" y="3120"/>
              <a:ext cx="2256" cy="192"/>
            </a:xfrm>
            <a:prstGeom prst="rect">
              <a:avLst/>
            </a:prstGeom>
            <a:noFill/>
            <a:ln w="9525">
              <a:noFill/>
              <a:miter lim="800000"/>
              <a:headEnd/>
              <a:tailEnd/>
            </a:ln>
            <a:effectLst/>
          </p:spPr>
          <p:txBody>
            <a:bodyPr>
              <a:spAutoFit/>
            </a:bodyPr>
            <a:lstStyle/>
            <a:p>
              <a:pPr>
                <a:spcBef>
                  <a:spcPct val="50000"/>
                </a:spcBef>
                <a:defRPr/>
              </a:pPr>
              <a:r>
                <a:rPr lang="pt-PT" sz="1400" b="1">
                  <a:effectLst>
                    <a:outerShdw blurRad="38100" dist="38100" dir="2700000" algn="tl">
                      <a:srgbClr val="FFFFFF"/>
                    </a:outerShdw>
                  </a:effectLst>
                </a:rPr>
                <a:t>Radiografia do estômago</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48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499"/>
                                          </p:stCondLst>
                                        </p:cTn>
                                        <p:tgtEl>
                                          <p:spTgt spid="2"/>
                                        </p:tgtEl>
                                        <p:attrNameLst>
                                          <p:attrName>style.visibility</p:attrName>
                                        </p:attrNameLst>
                                      </p:cBhvr>
                                      <p:to>
                                        <p:strVal val="visible"/>
                                      </p:to>
                                    </p:set>
                                    <p:anim to="" calcmode="lin" valueType="num">
                                      <p:cBhvr>
                                        <p:cTn id="24" dur="1" fill="hold"/>
                                        <p:tgtEl>
                                          <p:spTgt spid="2"/>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autoUpdateAnimBg="0"/>
      <p:bldP spid="34823" grpId="0" autoUpdateAnimBg="0"/>
      <p:bldP spid="3482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60198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6872" name="Text Box 8"/>
          <p:cNvSpPr txBox="1">
            <a:spLocks noChangeArrowheads="1"/>
          </p:cNvSpPr>
          <p:nvPr/>
        </p:nvSpPr>
        <p:spPr bwMode="auto">
          <a:xfrm>
            <a:off x="152400" y="457200"/>
            <a:ext cx="8991600" cy="336550"/>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sp>
        <p:nvSpPr>
          <p:cNvPr id="36875" name="Text Box 11"/>
          <p:cNvSpPr txBox="1">
            <a:spLocks noChangeArrowheads="1"/>
          </p:cNvSpPr>
          <p:nvPr/>
        </p:nvSpPr>
        <p:spPr bwMode="auto">
          <a:xfrm>
            <a:off x="381000" y="1143000"/>
            <a:ext cx="3124200" cy="457200"/>
          </a:xfrm>
          <a:prstGeom prst="rect">
            <a:avLst/>
          </a:prstGeom>
          <a:noFill/>
          <a:ln w="9525">
            <a:noFill/>
            <a:miter lim="800000"/>
            <a:headEnd/>
            <a:tailEnd/>
          </a:ln>
          <a:effectLst/>
        </p:spPr>
        <p:txBody>
          <a:bodyPr>
            <a:spAutoFit/>
          </a:bodyPr>
          <a:lstStyle/>
          <a:p>
            <a:pPr>
              <a:spcBef>
                <a:spcPct val="50000"/>
              </a:spcBef>
              <a:defRPr/>
            </a:pPr>
            <a:r>
              <a:rPr lang="pt-PT" sz="2400" b="1">
                <a:solidFill>
                  <a:srgbClr val="CC9900"/>
                </a:solidFill>
                <a:effectLst>
                  <a:outerShdw blurRad="38100" dist="38100" dir="2700000" algn="tl">
                    <a:srgbClr val="000000"/>
                  </a:outerShdw>
                </a:effectLst>
              </a:rPr>
              <a:t>Fagocitose</a:t>
            </a:r>
          </a:p>
        </p:txBody>
      </p:sp>
      <p:pic>
        <p:nvPicPr>
          <p:cNvPr id="36876" name="Picture 12" descr="eSQlEVEDURAS"/>
          <p:cNvPicPr>
            <a:picLocks noChangeAspect="1" noChangeArrowheads="1"/>
          </p:cNvPicPr>
          <p:nvPr/>
        </p:nvPicPr>
        <p:blipFill>
          <a:blip r:embed="rId2" cstate="print"/>
          <a:srcRect/>
          <a:stretch>
            <a:fillRect/>
          </a:stretch>
        </p:blipFill>
        <p:spPr bwMode="auto">
          <a:xfrm>
            <a:off x="228600" y="1905000"/>
            <a:ext cx="4495800" cy="4151313"/>
          </a:xfrm>
          <a:prstGeom prst="rect">
            <a:avLst/>
          </a:prstGeom>
          <a:noFill/>
          <a:ln w="9525">
            <a:noFill/>
            <a:miter lim="800000"/>
            <a:headEnd/>
            <a:tailEnd/>
          </a:ln>
        </p:spPr>
      </p:pic>
      <p:grpSp>
        <p:nvGrpSpPr>
          <p:cNvPr id="2" name="Group 18"/>
          <p:cNvGrpSpPr>
            <a:grpSpLocks/>
          </p:cNvGrpSpPr>
          <p:nvPr/>
        </p:nvGrpSpPr>
        <p:grpSpPr bwMode="auto">
          <a:xfrm>
            <a:off x="4572000" y="1143000"/>
            <a:ext cx="4060825" cy="5122863"/>
            <a:chOff x="2880" y="720"/>
            <a:chExt cx="2558" cy="3227"/>
          </a:xfrm>
        </p:grpSpPr>
        <p:pic>
          <p:nvPicPr>
            <p:cNvPr id="36871" name="Picture 13" descr="fAG1"/>
            <p:cNvPicPr>
              <a:picLocks noChangeAspect="1" noChangeArrowheads="1"/>
            </p:cNvPicPr>
            <p:nvPr/>
          </p:nvPicPr>
          <p:blipFill>
            <a:blip r:embed="rId3" cstate="print"/>
            <a:srcRect/>
            <a:stretch>
              <a:fillRect/>
            </a:stretch>
          </p:blipFill>
          <p:spPr bwMode="auto">
            <a:xfrm>
              <a:off x="2880" y="720"/>
              <a:ext cx="1248" cy="1656"/>
            </a:xfrm>
            <a:prstGeom prst="rect">
              <a:avLst/>
            </a:prstGeom>
            <a:noFill/>
            <a:ln w="9525">
              <a:noFill/>
              <a:miter lim="800000"/>
              <a:headEnd/>
              <a:tailEnd/>
            </a:ln>
          </p:spPr>
        </p:pic>
        <p:pic>
          <p:nvPicPr>
            <p:cNvPr id="3" name="Picture 14" descr="fAG2"/>
            <p:cNvPicPr>
              <a:picLocks noChangeAspect="1" noChangeArrowheads="1"/>
            </p:cNvPicPr>
            <p:nvPr/>
          </p:nvPicPr>
          <p:blipFill>
            <a:blip r:embed="rId4" cstate="print"/>
            <a:srcRect/>
            <a:stretch>
              <a:fillRect/>
            </a:stretch>
          </p:blipFill>
          <p:spPr bwMode="auto">
            <a:xfrm>
              <a:off x="4224" y="768"/>
              <a:ext cx="1214" cy="1584"/>
            </a:xfrm>
            <a:prstGeom prst="rect">
              <a:avLst/>
            </a:prstGeom>
            <a:noFill/>
            <a:ln w="9525">
              <a:noFill/>
              <a:miter lim="800000"/>
              <a:headEnd/>
              <a:tailEnd/>
            </a:ln>
          </p:spPr>
        </p:pic>
        <p:pic>
          <p:nvPicPr>
            <p:cNvPr id="36873" name="Picture 15" descr="fAG3"/>
            <p:cNvPicPr>
              <a:picLocks noChangeAspect="1" noChangeArrowheads="1"/>
            </p:cNvPicPr>
            <p:nvPr/>
          </p:nvPicPr>
          <p:blipFill>
            <a:blip r:embed="rId5" cstate="print"/>
            <a:srcRect/>
            <a:stretch>
              <a:fillRect/>
            </a:stretch>
          </p:blipFill>
          <p:spPr bwMode="auto">
            <a:xfrm>
              <a:off x="2880" y="2400"/>
              <a:ext cx="1296" cy="1547"/>
            </a:xfrm>
            <a:prstGeom prst="rect">
              <a:avLst/>
            </a:prstGeom>
            <a:noFill/>
            <a:ln w="9525">
              <a:noFill/>
              <a:miter lim="800000"/>
              <a:headEnd/>
              <a:tailEnd/>
            </a:ln>
          </p:spPr>
        </p:pic>
        <p:sp>
          <p:nvSpPr>
            <p:cNvPr id="36880" name="Text Box 16"/>
            <p:cNvSpPr txBox="1">
              <a:spLocks noChangeArrowheads="1"/>
            </p:cNvSpPr>
            <p:nvPr/>
          </p:nvSpPr>
          <p:spPr bwMode="auto">
            <a:xfrm>
              <a:off x="4272" y="2544"/>
              <a:ext cx="1104" cy="1248"/>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A </a:t>
              </a:r>
              <a:r>
                <a:rPr lang="pt-PT" sz="1200" b="1">
                  <a:effectLst>
                    <a:outerShdw blurRad="38100" dist="38100" dir="2700000" algn="tl">
                      <a:srgbClr val="FFFFFF"/>
                    </a:outerShdw>
                  </a:effectLst>
                </a:rPr>
                <a:t>– Emissão de pseudópodes; </a:t>
              </a:r>
            </a:p>
            <a:p>
              <a:pPr>
                <a:spcBef>
                  <a:spcPct val="50000"/>
                </a:spcBef>
                <a:defRPr/>
              </a:pPr>
              <a:r>
                <a:rPr lang="pt-PT" sz="1200" b="1">
                  <a:effectLst>
                    <a:outerShdw blurRad="38100" dist="38100" dir="2700000" algn="tl">
                      <a:srgbClr val="FFFFFF"/>
                    </a:outerShdw>
                  </a:effectLst>
                </a:rPr>
                <a:t>B – A bactéria é capturada</a:t>
              </a:r>
            </a:p>
            <a:p>
              <a:pPr>
                <a:spcBef>
                  <a:spcPct val="50000"/>
                </a:spcBef>
                <a:defRPr/>
              </a:pPr>
              <a:r>
                <a:rPr lang="pt-PT" sz="1200" b="1">
                  <a:effectLst>
                    <a:outerShdw blurRad="38100" dist="38100" dir="2700000" algn="tl">
                      <a:srgbClr val="FFFFFF"/>
                    </a:outerShdw>
                  </a:effectLst>
                </a:rPr>
                <a:t>C – O macrófago envolve as bactérias com a sua membrana plasmática.</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6876"/>
                                        </p:tgtEl>
                                        <p:attrNameLst>
                                          <p:attrName>style.visibility</p:attrName>
                                        </p:attrNameLst>
                                      </p:cBhvr>
                                      <p:to>
                                        <p:strVal val="visible"/>
                                      </p:to>
                                    </p:set>
                                    <p:anim calcmode="lin" valueType="num">
                                      <p:cBhvr additive="base">
                                        <p:cTn id="19" dur="500" fill="hold"/>
                                        <p:tgtEl>
                                          <p:spTgt spid="36876"/>
                                        </p:tgtEl>
                                        <p:attrNameLst>
                                          <p:attrName>ppt_x</p:attrName>
                                        </p:attrNameLst>
                                      </p:cBhvr>
                                      <p:tavLst>
                                        <p:tav tm="0">
                                          <p:val>
                                            <p:strVal val="0-#ppt_w/2"/>
                                          </p:val>
                                        </p:tav>
                                        <p:tav tm="100000">
                                          <p:val>
                                            <p:strVal val="#ppt_x"/>
                                          </p:val>
                                        </p:tav>
                                      </p:tavLst>
                                    </p:anim>
                                    <p:anim calcmode="lin" valueType="num">
                                      <p:cBhvr additive="base">
                                        <p:cTn id="20" dur="500" fill="hold"/>
                                        <p:tgtEl>
                                          <p:spTgt spid="3687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72" grpId="0" animBg="1" autoUpdateAnimBg="0"/>
      <p:bldP spid="3687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6019800" y="0"/>
            <a:ext cx="3124200" cy="304800"/>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8917" name="Text Box 5"/>
          <p:cNvSpPr txBox="1">
            <a:spLocks noChangeArrowheads="1"/>
          </p:cNvSpPr>
          <p:nvPr/>
        </p:nvSpPr>
        <p:spPr bwMode="auto">
          <a:xfrm>
            <a:off x="152400" y="457200"/>
            <a:ext cx="8991600" cy="336550"/>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pic>
        <p:nvPicPr>
          <p:cNvPr id="38920" name="Picture 8" descr="Rinflamatoria"/>
          <p:cNvPicPr>
            <a:picLocks noChangeAspect="1" noChangeArrowheads="1"/>
          </p:cNvPicPr>
          <p:nvPr/>
        </p:nvPicPr>
        <p:blipFill>
          <a:blip r:embed="rId2" cstate="print"/>
          <a:srcRect/>
          <a:stretch>
            <a:fillRect/>
          </a:stretch>
        </p:blipFill>
        <p:spPr bwMode="auto">
          <a:xfrm>
            <a:off x="381000" y="1143000"/>
            <a:ext cx="8077200" cy="5343525"/>
          </a:xfrm>
          <a:prstGeom prst="rect">
            <a:avLst/>
          </a:prstGeom>
          <a:noFill/>
          <a:ln w="9525">
            <a:noFill/>
            <a:miter lim="800000"/>
            <a:headEnd/>
            <a:tailEnd/>
          </a:ln>
        </p:spPr>
      </p:pic>
      <p:sp>
        <p:nvSpPr>
          <p:cNvPr id="38921" name="Text Box 9"/>
          <p:cNvSpPr txBox="1">
            <a:spLocks noChangeArrowheads="1"/>
          </p:cNvSpPr>
          <p:nvPr/>
        </p:nvSpPr>
        <p:spPr bwMode="auto">
          <a:xfrm>
            <a:off x="2438400" y="1066800"/>
            <a:ext cx="6019800" cy="914400"/>
          </a:xfrm>
          <a:prstGeom prst="rect">
            <a:avLst/>
          </a:prstGeom>
          <a:solidFill>
            <a:srgbClr val="CCFFFF"/>
          </a:solidFill>
          <a:ln w="9525">
            <a:noFill/>
            <a:miter lim="800000"/>
            <a:headEnd/>
            <a:tailEnd/>
          </a:ln>
        </p:spPr>
        <p:txBody>
          <a:bodyPr/>
          <a:lstStyle/>
          <a:p>
            <a:pPr eaLnBrk="0" hangingPunct="0">
              <a:defRPr/>
            </a:pPr>
            <a:endParaRPr lang="pt-PT" sz="1800" b="1">
              <a:effectLst>
                <a:outerShdw blurRad="38100" dist="38100" dir="2700000" algn="tl">
                  <a:srgbClr val="FFFFFF"/>
                </a:outerShdw>
              </a:effectLst>
            </a:endParaRPr>
          </a:p>
          <a:p>
            <a:pPr algn="ctr" eaLnBrk="0" hangingPunct="0">
              <a:defRPr/>
            </a:pPr>
            <a:r>
              <a:rPr lang="pt-PT" sz="2400" b="1">
                <a:solidFill>
                  <a:srgbClr val="CC9900"/>
                </a:solidFill>
                <a:effectLst>
                  <a:outerShdw blurRad="38100" dist="38100" dir="2700000" algn="tl">
                    <a:srgbClr val="000000"/>
                  </a:outerShdw>
                </a:effectLst>
              </a:rPr>
              <a:t>RESPOSTA INFLAMATÓRIA</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499"/>
                                          </p:stCondLst>
                                        </p:cTn>
                                        <p:tgtEl>
                                          <p:spTgt spid="38920"/>
                                        </p:tgtEl>
                                        <p:attrNameLst>
                                          <p:attrName>style.visibility</p:attrName>
                                        </p:attrNameLst>
                                      </p:cBhvr>
                                      <p:to>
                                        <p:strVal val="visible"/>
                                      </p:to>
                                    </p:set>
                                    <p:anim to="" calcmode="lin" valueType="num">
                                      <p:cBhvr>
                                        <p:cTn id="19" dur="1" fill="hold"/>
                                        <p:tgtEl>
                                          <p:spTgt spid="389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nimBg="1" autoUpdateAnimBg="0"/>
      <p:bldP spid="3892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533400" y="1600200"/>
          <a:ext cx="8077200" cy="4800600"/>
        </p:xfrm>
        <a:graphic>
          <a:graphicData uri="http://schemas.openxmlformats.org/presentationml/2006/ole">
            <p:oleObj spid="_x0000_s5122" name="Imagem de mapa de bits" r:id="rId3" imgW="7876190" imgH="4686954" progId="Paint.Picture">
              <p:embed/>
            </p:oleObj>
          </a:graphicData>
        </a:graphic>
      </p:graphicFrame>
      <p:grpSp>
        <p:nvGrpSpPr>
          <p:cNvPr id="2" name="Group 3"/>
          <p:cNvGrpSpPr>
            <a:grpSpLocks/>
          </p:cNvGrpSpPr>
          <p:nvPr/>
        </p:nvGrpSpPr>
        <p:grpSpPr bwMode="auto">
          <a:xfrm>
            <a:off x="152400" y="0"/>
            <a:ext cx="8991600" cy="793750"/>
            <a:chOff x="96" y="0"/>
            <a:chExt cx="5664" cy="500"/>
          </a:xfrm>
        </p:grpSpPr>
        <p:sp>
          <p:nvSpPr>
            <p:cNvPr id="40964" name="Text Box 4"/>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40965" name="Text Box 5"/>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grpSp>
      <p:sp>
        <p:nvSpPr>
          <p:cNvPr id="40966" name="Text Box 6"/>
          <p:cNvSpPr txBox="1">
            <a:spLocks noChangeArrowheads="1"/>
          </p:cNvSpPr>
          <p:nvPr/>
        </p:nvSpPr>
        <p:spPr bwMode="auto">
          <a:xfrm>
            <a:off x="381000" y="990600"/>
            <a:ext cx="6019800" cy="533400"/>
          </a:xfrm>
          <a:prstGeom prst="rect">
            <a:avLst/>
          </a:prstGeom>
          <a:solidFill>
            <a:srgbClr val="CCFFFF"/>
          </a:solidFill>
          <a:ln w="9525">
            <a:noFill/>
            <a:miter lim="800000"/>
            <a:headEnd/>
            <a:tailEnd/>
          </a:ln>
        </p:spPr>
        <p:txBody>
          <a:bodyPr/>
          <a:lstStyle/>
          <a:p>
            <a:pPr eaLnBrk="0" hangingPunct="0">
              <a:defRPr/>
            </a:pPr>
            <a:r>
              <a:rPr lang="pt-PT" sz="2400" b="1">
                <a:solidFill>
                  <a:srgbClr val="990000"/>
                </a:solidFill>
                <a:effectLst>
                  <a:outerShdw blurRad="38100" dist="38100" dir="2700000" algn="tl">
                    <a:srgbClr val="000000"/>
                  </a:outerShdw>
                </a:effectLst>
              </a:rPr>
              <a:t>RESPOSTA INFLAMATÓRIA </a:t>
            </a:r>
            <a:r>
              <a:rPr lang="pt-PT" sz="1800" b="1">
                <a:solidFill>
                  <a:srgbClr val="990000"/>
                </a:solidFill>
                <a:effectLst>
                  <a:outerShdw blurRad="38100" dist="38100" dir="2700000" algn="tl">
                    <a:srgbClr val="000000"/>
                  </a:outerShdw>
                </a:effectLst>
              </a:rPr>
              <a:t>- síntese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0962"/>
                                        </p:tgtEl>
                                        <p:attrNameLst>
                                          <p:attrName>style.visibility</p:attrName>
                                        </p:attrNameLst>
                                      </p:cBhvr>
                                      <p:to>
                                        <p:strVal val="visible"/>
                                      </p:to>
                                    </p:set>
                                    <p:anim calcmode="lin" valueType="num">
                                      <p:cBhvr>
                                        <p:cTn id="15" dur="1000" fill="hold"/>
                                        <p:tgtEl>
                                          <p:spTgt spid="40962"/>
                                        </p:tgtEl>
                                        <p:attrNameLst>
                                          <p:attrName>ppt_w</p:attrName>
                                        </p:attrNameLst>
                                      </p:cBhvr>
                                      <p:tavLst>
                                        <p:tav tm="0">
                                          <p:val>
                                            <p:fltVal val="0"/>
                                          </p:val>
                                        </p:tav>
                                        <p:tav tm="100000">
                                          <p:val>
                                            <p:strVal val="#ppt_w"/>
                                          </p:val>
                                        </p:tav>
                                      </p:tavLst>
                                    </p:anim>
                                    <p:anim calcmode="lin" valueType="num">
                                      <p:cBhvr>
                                        <p:cTn id="16" dur="1000" fill="hold"/>
                                        <p:tgtEl>
                                          <p:spTgt spid="40962"/>
                                        </p:tgtEl>
                                        <p:attrNameLst>
                                          <p:attrName>ppt_h</p:attrName>
                                        </p:attrNameLst>
                                      </p:cBhvr>
                                      <p:tavLst>
                                        <p:tav tm="0">
                                          <p:val>
                                            <p:fltVal val="0"/>
                                          </p:val>
                                        </p:tav>
                                        <p:tav tm="100000">
                                          <p:val>
                                            <p:strVal val="#ppt_h"/>
                                          </p:val>
                                        </p:tav>
                                      </p:tavLst>
                                    </p:anim>
                                    <p:anim calcmode="lin" valueType="num">
                                      <p:cBhvr>
                                        <p:cTn id="17" dur="1000" fill="hold"/>
                                        <p:tgtEl>
                                          <p:spTgt spid="4096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52400" y="0"/>
            <a:ext cx="8991600" cy="793750"/>
            <a:chOff x="96" y="0"/>
            <a:chExt cx="5664" cy="500"/>
          </a:xfrm>
        </p:grpSpPr>
        <p:sp>
          <p:nvSpPr>
            <p:cNvPr id="39941" name="Text Box 5"/>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39942" name="Text Box 6"/>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grpSp>
      <p:sp>
        <p:nvSpPr>
          <p:cNvPr id="39947" name="Text Box 11"/>
          <p:cNvSpPr txBox="1">
            <a:spLocks noChangeArrowheads="1"/>
          </p:cNvSpPr>
          <p:nvPr/>
        </p:nvSpPr>
        <p:spPr bwMode="auto">
          <a:xfrm>
            <a:off x="533400" y="990600"/>
            <a:ext cx="3200400" cy="457200"/>
          </a:xfrm>
          <a:prstGeom prst="rect">
            <a:avLst/>
          </a:prstGeom>
          <a:noFill/>
          <a:ln w="9525">
            <a:noFill/>
            <a:miter lim="800000"/>
            <a:headEnd/>
            <a:tailEnd/>
          </a:ln>
          <a:effectLst/>
        </p:spPr>
        <p:txBody>
          <a:bodyPr>
            <a:spAutoFit/>
          </a:bodyPr>
          <a:lstStyle/>
          <a:p>
            <a:pPr>
              <a:spcBef>
                <a:spcPct val="50000"/>
              </a:spcBef>
              <a:defRPr/>
            </a:pPr>
            <a:r>
              <a:rPr lang="pt-PT">
                <a:latin typeface="Times New Roman" pitchFamily="18" charset="0"/>
                <a:cs typeface="Times New Roman" pitchFamily="18" charset="0"/>
              </a:rPr>
              <a:t> </a:t>
            </a:r>
            <a:r>
              <a:rPr lang="pt-PT" sz="2400" b="1">
                <a:solidFill>
                  <a:srgbClr val="990000"/>
                </a:solidFill>
                <a:effectLst>
                  <a:outerShdw blurRad="38100" dist="38100" dir="2700000" algn="tl">
                    <a:srgbClr val="000000"/>
                  </a:outerShdw>
                </a:effectLst>
              </a:rPr>
              <a:t>INTERFERÃO</a:t>
            </a:r>
            <a:r>
              <a:rPr lang="pt-PT">
                <a:latin typeface="Times New Roman" pitchFamily="18" charset="0"/>
                <a:cs typeface="Times New Roman" pitchFamily="18" charset="0"/>
              </a:rPr>
              <a:t> </a:t>
            </a:r>
          </a:p>
        </p:txBody>
      </p:sp>
      <p:graphicFrame>
        <p:nvGraphicFramePr>
          <p:cNvPr id="49154" name="Object 2"/>
          <p:cNvGraphicFramePr>
            <a:graphicFrameLocks noChangeAspect="1"/>
          </p:cNvGraphicFramePr>
          <p:nvPr/>
        </p:nvGraphicFramePr>
        <p:xfrm>
          <a:off x="609600" y="1524000"/>
          <a:ext cx="5181600" cy="4648200"/>
        </p:xfrm>
        <a:graphic>
          <a:graphicData uri="http://schemas.openxmlformats.org/presentationml/2006/ole">
            <p:oleObj spid="_x0000_s6146" name="Imagem de mapa de bits" r:id="rId3" imgW="7838095" imgH="4619048" progId="Paint.Picture">
              <p:embed/>
            </p:oleObj>
          </a:graphicData>
        </a:graphic>
      </p:graphicFrame>
      <p:sp>
        <p:nvSpPr>
          <p:cNvPr id="39952" name="Text Box 16"/>
          <p:cNvSpPr txBox="1">
            <a:spLocks noChangeArrowheads="1"/>
          </p:cNvSpPr>
          <p:nvPr/>
        </p:nvSpPr>
        <p:spPr bwMode="auto">
          <a:xfrm>
            <a:off x="1476375" y="6172200"/>
            <a:ext cx="6553200" cy="685800"/>
          </a:xfrm>
          <a:prstGeom prst="rect">
            <a:avLst/>
          </a:prstGeom>
          <a:noFill/>
          <a:ln w="9525">
            <a:noFill/>
            <a:miter lim="800000"/>
            <a:headEnd/>
            <a:tailEnd/>
          </a:ln>
        </p:spPr>
        <p:txBody>
          <a:bodyPr/>
          <a:lstStyle/>
          <a:p>
            <a:pPr eaLnBrk="0" hangingPunct="0"/>
            <a:r>
              <a:rPr lang="pt-PT" sz="1200" b="1">
                <a:solidFill>
                  <a:srgbClr val="993300"/>
                </a:solidFill>
                <a:latin typeface="Times New Roman" pitchFamily="18" charset="0"/>
              </a:rPr>
              <a:t>Note que:</a:t>
            </a:r>
            <a:r>
              <a:rPr lang="pt-PT" sz="1200" b="1">
                <a:latin typeface="Times New Roman" pitchFamily="18" charset="0"/>
              </a:rPr>
              <a:t> O interferão, em si, não é antivírico.</a:t>
            </a:r>
          </a:p>
          <a:p>
            <a:pPr eaLnBrk="0" hangingPunct="0"/>
            <a:r>
              <a:rPr lang="pt-PT" sz="1200" b="1">
                <a:latin typeface="Times New Roman" pitchFamily="18" charset="0"/>
              </a:rPr>
              <a:t>             </a:t>
            </a:r>
            <a:r>
              <a:rPr lang="pt-PT" sz="1200">
                <a:latin typeface="Times New Roman" pitchFamily="18" charset="0"/>
              </a:rPr>
              <a:t>     </a:t>
            </a:r>
            <a:r>
              <a:rPr lang="pt-PT" sz="1200" b="1">
                <a:latin typeface="Times New Roman" pitchFamily="18" charset="0"/>
              </a:rPr>
              <a:t>O interferão não é específico, pois induz a produção de proteínas que podem inibir a </a:t>
            </a:r>
          </a:p>
          <a:p>
            <a:pPr eaLnBrk="0" hangingPunct="0"/>
            <a:r>
              <a:rPr lang="pt-PT" sz="1200" b="1">
                <a:latin typeface="Times New Roman" pitchFamily="18" charset="0"/>
              </a:rPr>
              <a:t>                  multiplicação de estirpes virais muito diferentes</a:t>
            </a:r>
            <a:r>
              <a:rPr lang="pt-PT" sz="1200">
                <a:latin typeface="Times New Roman" pitchFamily="18" charset="0"/>
              </a:rPr>
              <a:t>.</a:t>
            </a:r>
          </a:p>
        </p:txBody>
      </p:sp>
      <p:sp>
        <p:nvSpPr>
          <p:cNvPr id="39953" name="Text Box 17"/>
          <p:cNvSpPr txBox="1">
            <a:spLocks noChangeArrowheads="1"/>
          </p:cNvSpPr>
          <p:nvPr/>
        </p:nvSpPr>
        <p:spPr bwMode="auto">
          <a:xfrm>
            <a:off x="5791200" y="1752600"/>
            <a:ext cx="2667000" cy="3725863"/>
          </a:xfrm>
          <a:prstGeom prst="rect">
            <a:avLst/>
          </a:prstGeom>
          <a:noFill/>
          <a:ln w="9525">
            <a:noFill/>
            <a:miter lim="800000"/>
            <a:headEnd/>
            <a:tailEnd/>
          </a:ln>
          <a:effectLst/>
        </p:spPr>
        <p:txBody>
          <a:bodyPr>
            <a:spAutoFit/>
          </a:bodyPr>
          <a:lstStyle/>
          <a:p>
            <a:pPr>
              <a:spcBef>
                <a:spcPct val="50000"/>
              </a:spcBef>
              <a:defRPr/>
            </a:pPr>
            <a:r>
              <a:rPr lang="pt-PT">
                <a:latin typeface="Times New Roman" pitchFamily="18" charset="0"/>
                <a:cs typeface="Times New Roman" pitchFamily="18" charset="0"/>
              </a:rPr>
              <a:t>- </a:t>
            </a:r>
            <a:r>
              <a:rPr lang="pt-PT" sz="1400" b="1">
                <a:effectLst>
                  <a:outerShdw blurRad="38100" dist="38100" dir="2700000" algn="tl">
                    <a:srgbClr val="FFFFFF"/>
                  </a:outerShdw>
                </a:effectLst>
                <a:cs typeface="Times New Roman" pitchFamily="18" charset="0"/>
              </a:rPr>
              <a:t>fazem parte de um conjunto de proteínas que estão envolvidas na resposta imunitária  não específica (embora também actuem na resposta imunitária específica)</a:t>
            </a:r>
          </a:p>
          <a:p>
            <a:pPr algn="just">
              <a:spcBef>
                <a:spcPct val="50000"/>
              </a:spcBef>
              <a:defRPr/>
            </a:pPr>
            <a:r>
              <a:rPr lang="pt-PT" sz="1400" b="1">
                <a:effectLst>
                  <a:outerShdw blurRad="38100" dist="38100" dir="2700000" algn="tl">
                    <a:srgbClr val="FFFFFF"/>
                  </a:outerShdw>
                </a:effectLst>
                <a:cs typeface="Times New Roman" pitchFamily="18" charset="0"/>
              </a:rPr>
              <a:t> -  a sua designação deriva da capacidade destas proteínas interferirem com a replicação viral das células hospedeiras.</a:t>
            </a:r>
          </a:p>
          <a:p>
            <a:pPr>
              <a:spcBef>
                <a:spcPct val="50000"/>
              </a:spcBef>
              <a:defRPr/>
            </a:pPr>
            <a:endParaRPr lang="pt-PT"/>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499"/>
                                          </p:stCondLst>
                                        </p:cTn>
                                        <p:tgtEl>
                                          <p:spTgt spid="49154"/>
                                        </p:tgtEl>
                                        <p:attrNameLst>
                                          <p:attrName>style.visibility</p:attrName>
                                        </p:attrNameLst>
                                      </p:cBhvr>
                                      <p:to>
                                        <p:strVal val="visible"/>
                                      </p:to>
                                    </p:set>
                                    <p:anim to="" calcmode="lin" valueType="num">
                                      <p:cBhvr>
                                        <p:cTn id="15" dur="1" fill="hold"/>
                                        <p:tgtEl>
                                          <p:spTgt spid="49154"/>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99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9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utoUpdateAnimBg="0"/>
      <p:bldP spid="39952" grpId="0"/>
      <p:bldP spid="3995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0"/>
            <a:ext cx="8991600" cy="793750"/>
            <a:chOff x="96" y="0"/>
            <a:chExt cx="5664" cy="500"/>
          </a:xfrm>
        </p:grpSpPr>
        <p:sp>
          <p:nvSpPr>
            <p:cNvPr id="41987" name="Text Box 3"/>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41988" name="Text Box 4"/>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grpSp>
      <p:sp>
        <p:nvSpPr>
          <p:cNvPr id="41991" name="Text Box 7"/>
          <p:cNvSpPr txBox="1">
            <a:spLocks noChangeArrowheads="1"/>
          </p:cNvSpPr>
          <p:nvPr/>
        </p:nvSpPr>
        <p:spPr bwMode="auto">
          <a:xfrm>
            <a:off x="685800" y="1870075"/>
            <a:ext cx="7772400" cy="2659063"/>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cs typeface="Times New Roman" pitchFamily="18" charset="0"/>
              </a:rPr>
              <a:t>1 – Quando as células são afectadas por vírus elas respondem formando proteínas chamadas  interferões.</a:t>
            </a:r>
          </a:p>
          <a:p>
            <a:pPr algn="just">
              <a:spcBef>
                <a:spcPct val="50000"/>
              </a:spcBef>
              <a:defRPr/>
            </a:pPr>
            <a:r>
              <a:rPr lang="pt-PT" sz="1600" b="1">
                <a:effectLst>
                  <a:outerShdw blurRad="38100" dist="38100" dir="2700000" algn="tl">
                    <a:srgbClr val="FFFFFF"/>
                  </a:outerShdw>
                </a:effectLst>
                <a:cs typeface="Times New Roman" pitchFamily="18" charset="0"/>
              </a:rPr>
              <a:t>2 – Os interferões produzidos difundem-se e ligam-se à membrana  de outras células , estimulando-as a produzir proteínas antivirais que inibem a replicação deste vírus.</a:t>
            </a:r>
          </a:p>
          <a:p>
            <a:pPr algn="just">
              <a:spcBef>
                <a:spcPct val="50000"/>
              </a:spcBef>
              <a:defRPr/>
            </a:pPr>
            <a:r>
              <a:rPr lang="pt-PT" sz="1600" b="1">
                <a:effectLst>
                  <a:outerShdw blurRad="38100" dist="38100" dir="2700000" algn="tl">
                    <a:srgbClr val="FFFFFF"/>
                  </a:outerShdw>
                </a:effectLst>
                <a:cs typeface="Times New Roman" pitchFamily="18" charset="0"/>
              </a:rPr>
              <a:t>3 – Uma única molécula de interferão pode estimular  a síntese de muitas proteínas antivirais.</a:t>
            </a:r>
          </a:p>
          <a:p>
            <a:pPr algn="just">
              <a:spcBef>
                <a:spcPct val="50000"/>
              </a:spcBef>
              <a:defRPr/>
            </a:pPr>
            <a:r>
              <a:rPr lang="pt-PT" sz="1600" b="1">
                <a:effectLst>
                  <a:outerShdw blurRad="38100" dist="38100" dir="2700000" algn="tl">
                    <a:srgbClr val="FFFFFF"/>
                  </a:outerShdw>
                </a:effectLst>
                <a:cs typeface="Times New Roman" pitchFamily="18" charset="0"/>
              </a:rPr>
              <a:t>4 – O vírus em contacto com as proteínas antivirais  torna-se pouco efectivo na infecção  de células.</a:t>
            </a:r>
            <a:endParaRPr lang="pt-PT" sz="1600" b="1">
              <a:effectLst>
                <a:outerShdw blurRad="38100" dist="38100" dir="2700000" algn="tl">
                  <a:srgbClr val="FFFFFF"/>
                </a:outerShdw>
              </a:effectLst>
            </a:endParaRPr>
          </a:p>
        </p:txBody>
      </p:sp>
      <p:sp>
        <p:nvSpPr>
          <p:cNvPr id="41992" name="Text Box 8"/>
          <p:cNvSpPr txBox="1">
            <a:spLocks noChangeArrowheads="1"/>
          </p:cNvSpPr>
          <p:nvPr/>
        </p:nvSpPr>
        <p:spPr bwMode="auto">
          <a:xfrm>
            <a:off x="838200" y="4876800"/>
            <a:ext cx="8153400" cy="1192213"/>
          </a:xfrm>
          <a:prstGeom prst="rect">
            <a:avLst/>
          </a:prstGeom>
          <a:noFill/>
          <a:ln w="9525">
            <a:noFill/>
            <a:miter lim="800000"/>
            <a:headEnd/>
            <a:tailEnd/>
          </a:ln>
          <a:effectLst/>
        </p:spPr>
        <p:txBody>
          <a:bodyPr>
            <a:spAutoFit/>
          </a:bodyPr>
          <a:lstStyle/>
          <a:p>
            <a:pPr>
              <a:spcBef>
                <a:spcPct val="50000"/>
              </a:spcBef>
              <a:defRPr/>
            </a:pPr>
            <a:r>
              <a:rPr lang="pt-PT" sz="1600" b="1">
                <a:solidFill>
                  <a:srgbClr val="993300"/>
                </a:solidFill>
                <a:effectLst>
                  <a:outerShdw blurRad="38100" dist="38100" dir="2700000" algn="tl">
                    <a:srgbClr val="000000"/>
                  </a:outerShdw>
                </a:effectLst>
                <a:cs typeface="Times New Roman" pitchFamily="18" charset="0"/>
              </a:rPr>
              <a:t>Note que:</a:t>
            </a:r>
            <a:r>
              <a:rPr lang="pt-PT" sz="1600" b="1">
                <a:effectLst>
                  <a:outerShdw blurRad="38100" dist="38100" dir="2700000" algn="tl">
                    <a:srgbClr val="FFFFFF"/>
                  </a:outerShdw>
                </a:effectLst>
                <a:cs typeface="Times New Roman" pitchFamily="18" charset="0"/>
              </a:rPr>
              <a:t> O interferão, em si, não é antivírico.</a:t>
            </a:r>
          </a:p>
          <a:p>
            <a:pPr>
              <a:spcBef>
                <a:spcPct val="50000"/>
              </a:spcBef>
              <a:defRPr/>
            </a:pPr>
            <a:r>
              <a:rPr lang="pt-PT" sz="1600" b="1">
                <a:effectLst>
                  <a:outerShdw blurRad="38100" dist="38100" dir="2700000" algn="tl">
                    <a:srgbClr val="FFFFFF"/>
                  </a:outerShdw>
                </a:effectLst>
                <a:cs typeface="Times New Roman" pitchFamily="18" charset="0"/>
              </a:rPr>
              <a:t>                  O interferão não é específico, pois induz a produção de proteínas que podem inibir a  multiplicação de estripes virais muito diferentes.</a:t>
            </a:r>
            <a:endParaRPr lang="pt-PT" sz="1600" b="1">
              <a:effectLst>
                <a:outerShdw blurRad="38100" dist="38100" dir="2700000" algn="tl">
                  <a:srgbClr val="FFFFFF"/>
                </a:outerShdw>
              </a:effectLst>
            </a:endParaRPr>
          </a:p>
        </p:txBody>
      </p:sp>
      <p:sp>
        <p:nvSpPr>
          <p:cNvPr id="41993" name="Text Box 9"/>
          <p:cNvSpPr txBox="1">
            <a:spLocks noChangeArrowheads="1"/>
          </p:cNvSpPr>
          <p:nvPr/>
        </p:nvSpPr>
        <p:spPr bwMode="auto">
          <a:xfrm>
            <a:off x="685800" y="990600"/>
            <a:ext cx="5638800" cy="457200"/>
          </a:xfrm>
          <a:prstGeom prst="rect">
            <a:avLst/>
          </a:prstGeom>
          <a:noFill/>
          <a:ln w="9525">
            <a:noFill/>
            <a:miter lim="800000"/>
            <a:headEnd/>
            <a:tailEnd/>
          </a:ln>
          <a:effectLst/>
        </p:spPr>
        <p:txBody>
          <a:bodyPr>
            <a:spAutoFit/>
          </a:bodyPr>
          <a:lstStyle/>
          <a:p>
            <a:pPr>
              <a:spcBef>
                <a:spcPct val="50000"/>
              </a:spcBef>
              <a:defRPr/>
            </a:pPr>
            <a:r>
              <a:rPr lang="pt-PT">
                <a:latin typeface="Times New Roman" pitchFamily="18" charset="0"/>
                <a:cs typeface="Times New Roman" pitchFamily="18" charset="0"/>
              </a:rPr>
              <a:t> </a:t>
            </a:r>
            <a:r>
              <a:rPr lang="pt-PT" sz="2400" b="1">
                <a:solidFill>
                  <a:srgbClr val="990000"/>
                </a:solidFill>
                <a:effectLst>
                  <a:outerShdw blurRad="38100" dist="38100" dir="2700000" algn="tl">
                    <a:srgbClr val="000000"/>
                  </a:outerShdw>
                </a:effectLst>
              </a:rPr>
              <a:t>INTERFERÃO </a:t>
            </a:r>
            <a:r>
              <a:rPr lang="pt-PT" sz="1800" b="1">
                <a:solidFill>
                  <a:srgbClr val="990000"/>
                </a:solidFill>
                <a:effectLst>
                  <a:outerShdw blurRad="38100" dist="38100" dir="2700000" algn="tl">
                    <a:srgbClr val="000000"/>
                  </a:outerShdw>
                </a:effectLst>
              </a:rPr>
              <a:t>- SÍNTESE</a:t>
            </a:r>
            <a:r>
              <a:rPr lang="pt-PT">
                <a:latin typeface="Times New Roman" pitchFamily="18" charset="0"/>
                <a:cs typeface="Times New Roman" pitchFamily="18"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1993"/>
                                        </p:tgtEl>
                                        <p:attrNameLst>
                                          <p:attrName>style.visibility</p:attrName>
                                        </p:attrNameLst>
                                      </p:cBhvr>
                                      <p:to>
                                        <p:strVal val="visible"/>
                                      </p:to>
                                    </p:set>
                                    <p:anim calcmode="lin" valueType="num">
                                      <p:cBhvr additive="base">
                                        <p:cTn id="11" dur="500" fill="hold"/>
                                        <p:tgtEl>
                                          <p:spTgt spid="41993"/>
                                        </p:tgtEl>
                                        <p:attrNameLst>
                                          <p:attrName>ppt_x</p:attrName>
                                        </p:attrNameLst>
                                      </p:cBhvr>
                                      <p:tavLst>
                                        <p:tav tm="0">
                                          <p:val>
                                            <p:strVal val="0-#ppt_w/2"/>
                                          </p:val>
                                        </p:tav>
                                        <p:tav tm="100000">
                                          <p:val>
                                            <p:strVal val="#ppt_x"/>
                                          </p:val>
                                        </p:tav>
                                      </p:tavLst>
                                    </p:anim>
                                    <p:anim calcmode="lin" valueType="num">
                                      <p:cBhvr additive="base">
                                        <p:cTn id="12" dur="500" fill="hold"/>
                                        <p:tgtEl>
                                          <p:spTgt spid="4199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1991"/>
                                        </p:tgtEl>
                                        <p:attrNameLst>
                                          <p:attrName>style.visibility</p:attrName>
                                        </p:attrNameLst>
                                      </p:cBhvr>
                                      <p:to>
                                        <p:strVal val="visible"/>
                                      </p:to>
                                    </p:set>
                                    <p:anim calcmode="lin" valueType="num">
                                      <p:cBhvr additive="base">
                                        <p:cTn id="17" dur="500" fill="hold"/>
                                        <p:tgtEl>
                                          <p:spTgt spid="41991"/>
                                        </p:tgtEl>
                                        <p:attrNameLst>
                                          <p:attrName>ppt_x</p:attrName>
                                        </p:attrNameLst>
                                      </p:cBhvr>
                                      <p:tavLst>
                                        <p:tav tm="0">
                                          <p:val>
                                            <p:strVal val="0-#ppt_w/2"/>
                                          </p:val>
                                        </p:tav>
                                        <p:tav tm="100000">
                                          <p:val>
                                            <p:strVal val="#ppt_x"/>
                                          </p:val>
                                        </p:tav>
                                      </p:tavLst>
                                    </p:anim>
                                    <p:anim calcmode="lin" valueType="num">
                                      <p:cBhvr additive="base">
                                        <p:cTn id="18" dur="500" fill="hold"/>
                                        <p:tgtEl>
                                          <p:spTgt spid="4199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1992"/>
                                        </p:tgtEl>
                                        <p:attrNameLst>
                                          <p:attrName>style.visibility</p:attrName>
                                        </p:attrNameLst>
                                      </p:cBhvr>
                                      <p:to>
                                        <p:strVal val="visible"/>
                                      </p:to>
                                    </p:set>
                                    <p:anim calcmode="lin" valueType="num">
                                      <p:cBhvr additive="base">
                                        <p:cTn id="23" dur="500" fill="hold"/>
                                        <p:tgtEl>
                                          <p:spTgt spid="41992"/>
                                        </p:tgtEl>
                                        <p:attrNameLst>
                                          <p:attrName>ppt_x</p:attrName>
                                        </p:attrNameLst>
                                      </p:cBhvr>
                                      <p:tavLst>
                                        <p:tav tm="0">
                                          <p:val>
                                            <p:strVal val="0-#ppt_w/2"/>
                                          </p:val>
                                        </p:tav>
                                        <p:tav tm="100000">
                                          <p:val>
                                            <p:strVal val="#ppt_x"/>
                                          </p:val>
                                        </p:tav>
                                      </p:tavLst>
                                    </p:anim>
                                    <p:anim calcmode="lin" valueType="num">
                                      <p:cBhvr additive="base">
                                        <p:cTn id="24" dur="500" fill="hold"/>
                                        <p:tgtEl>
                                          <p:spTgt spid="419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utoUpdateAnimBg="0"/>
      <p:bldP spid="41992" grpId="0" autoUpdateAnimBg="0"/>
      <p:bldP spid="4199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0"/>
            <a:ext cx="8991600" cy="793750"/>
            <a:chOff x="96" y="0"/>
            <a:chExt cx="5664" cy="500"/>
          </a:xfrm>
        </p:grpSpPr>
        <p:sp>
          <p:nvSpPr>
            <p:cNvPr id="43011" name="Text Box 3"/>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43012" name="Text Box 4"/>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grpSp>
      <p:sp>
        <p:nvSpPr>
          <p:cNvPr id="43016" name="Text Box 8"/>
          <p:cNvSpPr txBox="1">
            <a:spLocks noChangeArrowheads="1"/>
          </p:cNvSpPr>
          <p:nvPr/>
        </p:nvSpPr>
        <p:spPr bwMode="auto">
          <a:xfrm>
            <a:off x="381000" y="914400"/>
            <a:ext cx="5715000" cy="396875"/>
          </a:xfrm>
          <a:prstGeom prst="rect">
            <a:avLst/>
          </a:prstGeom>
          <a:noFill/>
          <a:ln w="9525">
            <a:noFill/>
            <a:miter lim="800000"/>
            <a:headEnd/>
            <a:tailEnd/>
          </a:ln>
          <a:effectLst/>
        </p:spPr>
        <p:txBody>
          <a:bodyPr>
            <a:spAutoFit/>
          </a:bodyPr>
          <a:lstStyle/>
          <a:p>
            <a:pPr>
              <a:spcBef>
                <a:spcPct val="50000"/>
              </a:spcBef>
              <a:defRPr/>
            </a:pPr>
            <a:r>
              <a:rPr lang="pt-PT" b="1">
                <a:effectLst>
                  <a:outerShdw blurRad="38100" dist="38100" dir="2700000" algn="tl">
                    <a:srgbClr val="FFFFFF"/>
                  </a:outerShdw>
                </a:effectLst>
              </a:rPr>
              <a:t>Sistema  de complemento</a:t>
            </a:r>
          </a:p>
        </p:txBody>
      </p:sp>
      <p:sp>
        <p:nvSpPr>
          <p:cNvPr id="43017" name="Text Box 9"/>
          <p:cNvSpPr txBox="1">
            <a:spLocks noChangeArrowheads="1"/>
          </p:cNvSpPr>
          <p:nvPr/>
        </p:nvSpPr>
        <p:spPr bwMode="auto">
          <a:xfrm>
            <a:off x="723900" y="1371600"/>
            <a:ext cx="7696200" cy="4370388"/>
          </a:xfrm>
          <a:prstGeom prst="rect">
            <a:avLst/>
          </a:prstGeom>
          <a:noFill/>
          <a:ln w="9525">
            <a:noFill/>
            <a:miter lim="800000"/>
            <a:headEnd/>
            <a:tailEnd/>
          </a:ln>
          <a:effectLst/>
        </p:spPr>
        <p:txBody>
          <a:bodyPr>
            <a:spAutoFit/>
          </a:bodyPr>
          <a:lstStyle/>
          <a:p>
            <a:pPr marL="457200" indent="-457200">
              <a:spcBef>
                <a:spcPct val="50000"/>
              </a:spcBef>
              <a:defRPr/>
            </a:pPr>
            <a:r>
              <a:rPr lang="pt-PT" sz="1600" b="1" dirty="0">
                <a:effectLst>
                  <a:outerShdw blurRad="38100" dist="38100" dir="2700000" algn="tl">
                    <a:srgbClr val="FFFFFF"/>
                  </a:outerShdw>
                </a:effectLst>
                <a:cs typeface="Times New Roman" pitchFamily="18" charset="0"/>
              </a:rPr>
              <a:t>O sistema complemento é constituído por uma série de cerca de 20 proteínas que são produzidas no fígado, baço, intestino... e que normalmente circulam no sangue no estado inactivo.</a:t>
            </a:r>
          </a:p>
          <a:p>
            <a:pPr marL="457200" indent="-457200" algn="just">
              <a:spcBef>
                <a:spcPct val="50000"/>
              </a:spcBef>
              <a:defRPr/>
            </a:pPr>
            <a:r>
              <a:rPr lang="pt-PT" sz="1600" b="1" dirty="0">
                <a:effectLst>
                  <a:outerShdw blurRad="38100" dist="38100" dir="2700000" algn="tl">
                    <a:srgbClr val="FFFFFF"/>
                  </a:outerShdw>
                </a:effectLst>
                <a:cs typeface="Times New Roman" pitchFamily="18" charset="0"/>
              </a:rPr>
              <a:t>Quando uma </a:t>
            </a:r>
            <a:r>
              <a:rPr lang="pt-PT" sz="1600" b="1" dirty="0">
                <a:effectLst>
                  <a:outerShdw blurRad="38100" dist="38100" dir="2700000" algn="tl">
                    <a:srgbClr val="FFFFFF"/>
                  </a:outerShdw>
                </a:effectLst>
                <a:cs typeface="Times New Roman" pitchFamily="18" charset="0"/>
              </a:rPr>
              <a:t>dessas proteínas </a:t>
            </a:r>
            <a:r>
              <a:rPr lang="pt-PT" sz="1600" b="1" dirty="0">
                <a:effectLst>
                  <a:outerShdw blurRad="38100" dist="38100" dir="2700000" algn="tl">
                    <a:srgbClr val="FFFFFF"/>
                  </a:outerShdw>
                </a:effectLst>
                <a:cs typeface="Times New Roman" pitchFamily="18" charset="0"/>
              </a:rPr>
              <a:t>é activada por algum agente patogénico produz-se uma série de reacções em cadeia em que cada proteína activa outra, numa sequência pré-determinada. Esta activação pode desencadear mecanismos pelos quais os corpos estranhos são destruídos tais como:</a:t>
            </a:r>
          </a:p>
          <a:p>
            <a:pPr marL="457200" indent="-457200" algn="just">
              <a:spcBef>
                <a:spcPct val="50000"/>
              </a:spcBef>
              <a:buFontTx/>
              <a:buAutoNum type="alphaLcParenR"/>
              <a:defRPr/>
            </a:pPr>
            <a:r>
              <a:rPr lang="pt-PT" sz="1600" b="1" dirty="0">
                <a:effectLst>
                  <a:outerShdw blurRad="38100" dist="38100" dir="2700000" algn="tl">
                    <a:srgbClr val="FFFFFF"/>
                  </a:outerShdw>
                </a:effectLst>
                <a:cs typeface="Times New Roman" pitchFamily="18" charset="0"/>
              </a:rPr>
              <a:t>promover o rebentamento de bactérias.;</a:t>
            </a:r>
          </a:p>
          <a:p>
            <a:pPr marL="457200" indent="-457200" algn="just">
              <a:spcBef>
                <a:spcPct val="50000"/>
              </a:spcBef>
              <a:defRPr/>
            </a:pPr>
            <a:r>
              <a:rPr lang="pt-PT" sz="1600" b="1" dirty="0">
                <a:effectLst>
                  <a:outerShdw blurRad="38100" dist="38100" dir="2700000" algn="tl">
                    <a:srgbClr val="FFFFFF"/>
                  </a:outerShdw>
                </a:effectLst>
                <a:cs typeface="Times New Roman" pitchFamily="18" charset="0"/>
              </a:rPr>
              <a:t>b) aumentar a permeabilidade dos vasos para facilitar a saída de fagócitos;</a:t>
            </a:r>
          </a:p>
          <a:p>
            <a:pPr marL="457200" indent="-457200" algn="just">
              <a:spcBef>
                <a:spcPct val="50000"/>
              </a:spcBef>
              <a:defRPr/>
            </a:pPr>
            <a:r>
              <a:rPr lang="pt-PT" sz="1600" b="1">
                <a:effectLst>
                  <a:outerShdw blurRad="38100" dist="38100" dir="2700000" algn="tl">
                    <a:srgbClr val="FFFFFF"/>
                  </a:outerShdw>
                </a:effectLst>
                <a:cs typeface="Times New Roman" pitchFamily="18" charset="0"/>
              </a:rPr>
              <a:t>c</a:t>
            </a:r>
            <a:r>
              <a:rPr lang="pt-PT" sz="1600" b="1" dirty="0">
                <a:effectLst>
                  <a:outerShdw blurRad="38100" dist="38100" dir="2700000" algn="tl">
                    <a:srgbClr val="FFFFFF"/>
                  </a:outerShdw>
                </a:effectLst>
                <a:cs typeface="Times New Roman" pitchFamily="18" charset="0"/>
              </a:rPr>
              <a:t>) facilitar a fagocitose porque se ligam às células estranhas, dificultando a sua mobilidade e fazendo com que estas sejam mais facilmente reconhecidas.</a:t>
            </a:r>
          </a:p>
          <a:p>
            <a:pPr marL="457200" indent="-457200" algn="just">
              <a:spcBef>
                <a:spcPct val="50000"/>
              </a:spcBef>
              <a:defRPr/>
            </a:pPr>
            <a:r>
              <a:rPr lang="pt-PT" sz="1600" b="1" dirty="0">
                <a:solidFill>
                  <a:srgbClr val="808080"/>
                </a:solidFill>
                <a:effectLst>
                  <a:outerShdw blurRad="38100" dist="38100" dir="2700000" algn="tl">
                    <a:srgbClr val="000000"/>
                  </a:outerShdw>
                </a:effectLst>
                <a:cs typeface="Times New Roman" pitchFamily="18" charset="0"/>
              </a:rPr>
              <a:t> </a:t>
            </a:r>
            <a:endParaRPr lang="pt-PT" sz="1600" b="1" dirty="0">
              <a:effectLst>
                <a:outerShdw blurRad="38100" dist="38100" dir="2700000" algn="tl">
                  <a:srgbClr val="FFFFFF"/>
                </a:outerShdw>
              </a:effectLst>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0"/>
            <a:ext cx="8991600" cy="793750"/>
            <a:chOff x="96" y="0"/>
            <a:chExt cx="5664" cy="500"/>
          </a:xfrm>
        </p:grpSpPr>
        <p:sp>
          <p:nvSpPr>
            <p:cNvPr id="44035" name="Text Box 3"/>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44036" name="Text Box 4"/>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destruiço dos microorganismos que entram no organismo</a:t>
              </a:r>
            </a:p>
          </p:txBody>
        </p:sp>
      </p:grpSp>
      <p:graphicFrame>
        <p:nvGraphicFramePr>
          <p:cNvPr id="7170" name="Object 14"/>
          <p:cNvGraphicFramePr>
            <a:graphicFrameLocks noChangeAspect="1"/>
          </p:cNvGraphicFramePr>
          <p:nvPr/>
        </p:nvGraphicFramePr>
        <p:xfrm>
          <a:off x="838200" y="1714500"/>
          <a:ext cx="6781800" cy="2971800"/>
        </p:xfrm>
        <a:graphic>
          <a:graphicData uri="http://schemas.openxmlformats.org/presentationml/2006/ole">
            <p:oleObj spid="_x0000_s7170" name="Imagem de mapa de bits" r:id="rId3" imgW="7447619" imgH="2200582" progId="Paint.Picture">
              <p:embed/>
            </p:oleObj>
          </a:graphicData>
        </a:graphic>
      </p:graphicFrame>
      <p:sp>
        <p:nvSpPr>
          <p:cNvPr id="44038" name="Text Box 6"/>
          <p:cNvSpPr txBox="1">
            <a:spLocks noChangeArrowheads="1"/>
          </p:cNvSpPr>
          <p:nvPr/>
        </p:nvSpPr>
        <p:spPr bwMode="auto">
          <a:xfrm>
            <a:off x="723900" y="1371600"/>
            <a:ext cx="7696200" cy="336550"/>
          </a:xfrm>
          <a:prstGeom prst="rect">
            <a:avLst/>
          </a:prstGeom>
          <a:noFill/>
          <a:ln w="9525">
            <a:noFill/>
            <a:miter lim="800000"/>
            <a:headEnd/>
            <a:tailEnd/>
          </a:ln>
          <a:effectLst/>
        </p:spPr>
        <p:txBody>
          <a:bodyPr>
            <a:spAutoFit/>
          </a:bodyPr>
          <a:lstStyle/>
          <a:p>
            <a:pPr algn="just">
              <a:spcBef>
                <a:spcPct val="50000"/>
              </a:spcBef>
              <a:defRPr/>
            </a:pPr>
            <a:r>
              <a:rPr lang="pt-PT" sz="1600" b="1">
                <a:effectLst>
                  <a:outerShdw blurRad="38100" dist="38100" dir="2700000" algn="tl">
                    <a:srgbClr val="FFFFFF"/>
                  </a:outerShdw>
                </a:effectLst>
                <a:cs typeface="Times New Roman" pitchFamily="18" charset="0"/>
              </a:rPr>
              <a:t>a) promover o rebentamento de bactérias. </a:t>
            </a:r>
            <a:endParaRPr lang="pt-PT"/>
          </a:p>
        </p:txBody>
      </p:sp>
      <p:sp>
        <p:nvSpPr>
          <p:cNvPr id="44039" name="Text Box 7"/>
          <p:cNvSpPr txBox="1">
            <a:spLocks noChangeArrowheads="1"/>
          </p:cNvSpPr>
          <p:nvPr/>
        </p:nvSpPr>
        <p:spPr bwMode="auto">
          <a:xfrm>
            <a:off x="1066800" y="4800600"/>
            <a:ext cx="6477000" cy="1314450"/>
          </a:xfrm>
          <a:prstGeom prst="rect">
            <a:avLst/>
          </a:prstGeom>
          <a:noFill/>
          <a:ln w="9525">
            <a:noFill/>
            <a:miter lim="800000"/>
            <a:headEnd/>
            <a:tailEnd/>
          </a:ln>
          <a:effectLst/>
        </p:spPr>
        <p:txBody>
          <a:bodyPr>
            <a:spAutoFit/>
          </a:bodyPr>
          <a:lstStyle/>
          <a:p>
            <a:pPr algn="just">
              <a:spcBef>
                <a:spcPct val="50000"/>
              </a:spcBef>
              <a:defRPr/>
            </a:pPr>
            <a:r>
              <a:rPr lang="pt-PT" sz="1600" b="1" dirty="0">
                <a:effectLst>
                  <a:outerShdw blurRad="38100" dist="38100" dir="2700000" algn="tl">
                    <a:srgbClr val="FFFFFF"/>
                  </a:outerShdw>
                </a:effectLst>
                <a:cs typeface="Times New Roman" pitchFamily="18" charset="0"/>
              </a:rPr>
              <a:t>As proteínas complementares activadas podem fixar-se à membrana  da bactéria invasora, abrindo poros nessa membrana  que conduzem ao extravasamento do seu conteúdo celular e, consequentemente, </a:t>
            </a:r>
            <a:r>
              <a:rPr lang="pt-PT" sz="1600" b="1" dirty="0">
                <a:effectLst>
                  <a:outerShdw blurRad="38100" dist="38100" dir="2700000" algn="tl">
                    <a:srgbClr val="FFFFFF"/>
                  </a:outerShdw>
                </a:effectLst>
                <a:cs typeface="Times New Roman" pitchFamily="18" charset="0"/>
              </a:rPr>
              <a:t>à </a:t>
            </a:r>
            <a:r>
              <a:rPr lang="pt-PT" sz="1600" b="1" dirty="0">
                <a:effectLst>
                  <a:outerShdw blurRad="38100" dist="38100" dir="2700000" algn="tl">
                    <a:srgbClr val="FFFFFF"/>
                  </a:outerShdw>
                </a:effectLst>
                <a:cs typeface="Times New Roman" pitchFamily="18" charset="0"/>
              </a:rPr>
              <a:t>morte.</a:t>
            </a:r>
            <a:endParaRPr lang="pt-PT" dirty="0"/>
          </a:p>
        </p:txBody>
      </p:sp>
      <p:sp>
        <p:nvSpPr>
          <p:cNvPr id="44040" name="Text Box 8"/>
          <p:cNvSpPr txBox="1">
            <a:spLocks noChangeArrowheads="1"/>
          </p:cNvSpPr>
          <p:nvPr/>
        </p:nvSpPr>
        <p:spPr bwMode="auto">
          <a:xfrm>
            <a:off x="609600" y="914400"/>
            <a:ext cx="7543800" cy="336550"/>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ACÇÕES DESENCADEADAS PELO SISTEMA DE COMPLEMENTO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0"/>
            <a:ext cx="8991600" cy="793750"/>
            <a:chOff x="96" y="0"/>
            <a:chExt cx="5664" cy="500"/>
          </a:xfrm>
        </p:grpSpPr>
        <p:sp>
          <p:nvSpPr>
            <p:cNvPr id="45059" name="Text Box 3"/>
            <p:cNvSpPr txBox="1">
              <a:spLocks noChangeArrowheads="1"/>
            </p:cNvSpPr>
            <p:nvPr/>
          </p:nvSpPr>
          <p:spPr bwMode="auto">
            <a:xfrm>
              <a:off x="3792" y="0"/>
              <a:ext cx="1968" cy="192"/>
            </a:xfrm>
            <a:prstGeom prst="rect">
              <a:avLst/>
            </a:prstGeom>
            <a:noFill/>
            <a:ln w="9525">
              <a:noFill/>
              <a:miter lim="800000"/>
              <a:headEnd/>
              <a:tailEnd/>
            </a:ln>
            <a:effectLst/>
          </p:spPr>
          <p:txBody>
            <a:bodyPr>
              <a:spAutoFit/>
            </a:bodyPr>
            <a:lstStyle/>
            <a:p>
              <a:pPr>
                <a:spcBef>
                  <a:spcPct val="50000"/>
                </a:spcBef>
                <a:defRPr/>
              </a:pPr>
              <a:r>
                <a:rPr lang="pt-PT" sz="1400" b="1">
                  <a:solidFill>
                    <a:srgbClr val="CC9900"/>
                  </a:solidFill>
                  <a:effectLst>
                    <a:outerShdw blurRad="38100" dist="38100" dir="2700000" algn="tl">
                      <a:srgbClr val="000000"/>
                    </a:outerShdw>
                  </a:effectLst>
                </a:rPr>
                <a:t>Defesa não específica</a:t>
              </a:r>
            </a:p>
          </p:txBody>
        </p:sp>
        <p:sp>
          <p:nvSpPr>
            <p:cNvPr id="45060" name="Text Box 4"/>
            <p:cNvSpPr txBox="1">
              <a:spLocks noChangeArrowheads="1"/>
            </p:cNvSpPr>
            <p:nvPr/>
          </p:nvSpPr>
          <p:spPr bwMode="auto">
            <a:xfrm>
              <a:off x="96" y="288"/>
              <a:ext cx="5664" cy="212"/>
            </a:xfrm>
            <a:prstGeom prst="rect">
              <a:avLst/>
            </a:prstGeom>
            <a:solidFill>
              <a:schemeClr val="bg1"/>
            </a:solidFill>
            <a:ln w="9525">
              <a:noFill/>
              <a:miter lim="800000"/>
              <a:headEnd/>
              <a:tailEnd/>
            </a:ln>
            <a:effectLst/>
          </p:spPr>
          <p:txBody>
            <a:bodyPr>
              <a:spAutoFit/>
            </a:bodyPr>
            <a:lstStyle/>
            <a:p>
              <a:pPr>
                <a:spcBef>
                  <a:spcPct val="50000"/>
                </a:spcBef>
                <a:defRPr/>
              </a:pPr>
              <a:r>
                <a:rPr lang="pt-PT" sz="1600" b="1">
                  <a:solidFill>
                    <a:srgbClr val="660066"/>
                  </a:solidFill>
                  <a:effectLst>
                    <a:outerShdw blurRad="38100" dist="38100" dir="2700000" algn="tl">
                      <a:srgbClr val="C0C0C0"/>
                    </a:outerShdw>
                  </a:effectLst>
                </a:rPr>
                <a:t>Processos de destruição dos microorganismos que entram no organismo</a:t>
              </a:r>
            </a:p>
          </p:txBody>
        </p:sp>
      </p:grpSp>
      <p:sp>
        <p:nvSpPr>
          <p:cNvPr id="45062" name="Text Box 6"/>
          <p:cNvSpPr txBox="1">
            <a:spLocks noChangeArrowheads="1"/>
          </p:cNvSpPr>
          <p:nvPr/>
        </p:nvSpPr>
        <p:spPr bwMode="auto">
          <a:xfrm>
            <a:off x="571500" y="1447800"/>
            <a:ext cx="8001000" cy="611188"/>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cs typeface="Times New Roman" pitchFamily="18" charset="0"/>
              </a:rPr>
              <a:t>b) aumentar a permeabilidade dos vasos para facilitar a saída de fagócitos</a:t>
            </a:r>
            <a:r>
              <a:rPr lang="pt-PT" sz="1800" b="1">
                <a:effectLst>
                  <a:outerShdw blurRad="38100" dist="38100" dir="2700000" algn="tl">
                    <a:srgbClr val="FFFFFF"/>
                  </a:outerShdw>
                </a:effectLst>
                <a:cs typeface="Times New Roman" pitchFamily="18" charset="0"/>
              </a:rPr>
              <a:t> </a:t>
            </a:r>
            <a:endParaRPr lang="pt-PT" sz="1800" b="1">
              <a:effectLst>
                <a:outerShdw blurRad="38100" dist="38100" dir="2700000" algn="tl">
                  <a:srgbClr val="FFFFFF"/>
                </a:outerShdw>
              </a:effectLst>
            </a:endParaRPr>
          </a:p>
        </p:txBody>
      </p:sp>
      <p:grpSp>
        <p:nvGrpSpPr>
          <p:cNvPr id="8199" name="Group 7"/>
          <p:cNvGrpSpPr>
            <a:grpSpLocks/>
          </p:cNvGrpSpPr>
          <p:nvPr/>
        </p:nvGrpSpPr>
        <p:grpSpPr bwMode="auto">
          <a:xfrm>
            <a:off x="1219200" y="2133600"/>
            <a:ext cx="6096000" cy="1752600"/>
            <a:chOff x="774" y="9111"/>
            <a:chExt cx="8700" cy="2335"/>
          </a:xfrm>
        </p:grpSpPr>
        <p:graphicFrame>
          <p:nvGraphicFramePr>
            <p:cNvPr id="8195" name="Object 8"/>
            <p:cNvGraphicFramePr>
              <a:graphicFrameLocks noChangeAspect="1"/>
            </p:cNvGraphicFramePr>
            <p:nvPr/>
          </p:nvGraphicFramePr>
          <p:xfrm>
            <a:off x="1140" y="9111"/>
            <a:ext cx="4620" cy="2310"/>
          </p:xfrm>
          <a:graphic>
            <a:graphicData uri="http://schemas.openxmlformats.org/presentationml/2006/ole">
              <p:oleObj spid="_x0000_s8195" name="Imagem de mapa de bits" r:id="rId3" imgW="2933333" imgH="1467055" progId="Paint.Picture">
                <p:embed/>
              </p:oleObj>
            </a:graphicData>
          </a:graphic>
        </p:graphicFrame>
        <p:sp>
          <p:nvSpPr>
            <p:cNvPr id="8202" name="Text Box 9"/>
            <p:cNvSpPr txBox="1">
              <a:spLocks noChangeArrowheads="1"/>
            </p:cNvSpPr>
            <p:nvPr/>
          </p:nvSpPr>
          <p:spPr bwMode="auto">
            <a:xfrm>
              <a:off x="774" y="10080"/>
              <a:ext cx="1440" cy="540"/>
            </a:xfrm>
            <a:prstGeom prst="rect">
              <a:avLst/>
            </a:prstGeom>
            <a:noFill/>
            <a:ln w="9525">
              <a:noFill/>
              <a:miter lim="800000"/>
              <a:headEnd/>
              <a:tailEnd/>
            </a:ln>
          </p:spPr>
          <p:txBody>
            <a:bodyPr/>
            <a:lstStyle/>
            <a:p>
              <a:pPr eaLnBrk="0" hangingPunct="0"/>
              <a:r>
                <a:rPr lang="pt-PT" sz="800">
                  <a:solidFill>
                    <a:srgbClr val="993300"/>
                  </a:solidFill>
                </a:rPr>
                <a:t>Proteína complemento</a:t>
              </a:r>
            </a:p>
          </p:txBody>
        </p:sp>
        <p:graphicFrame>
          <p:nvGraphicFramePr>
            <p:cNvPr id="8196" name="Object 9"/>
            <p:cNvGraphicFramePr>
              <a:graphicFrameLocks noChangeAspect="1"/>
            </p:cNvGraphicFramePr>
            <p:nvPr/>
          </p:nvGraphicFramePr>
          <p:xfrm>
            <a:off x="6294" y="9181"/>
            <a:ext cx="3180" cy="2265"/>
          </p:xfrm>
          <a:graphic>
            <a:graphicData uri="http://schemas.openxmlformats.org/presentationml/2006/ole">
              <p:oleObj spid="_x0000_s8196" name="Imagem de mapa de bits" r:id="rId4" imgW="1457143" imgH="1038370" progId="Paint.Picture">
                <p:embed/>
              </p:oleObj>
            </a:graphicData>
          </a:graphic>
        </p:graphicFrame>
      </p:grpSp>
      <p:sp>
        <p:nvSpPr>
          <p:cNvPr id="45067" name="Text Box 11"/>
          <p:cNvSpPr txBox="1">
            <a:spLocks noChangeArrowheads="1"/>
          </p:cNvSpPr>
          <p:nvPr/>
        </p:nvSpPr>
        <p:spPr bwMode="auto">
          <a:xfrm>
            <a:off x="381000" y="4572000"/>
            <a:ext cx="5029200" cy="1069975"/>
          </a:xfrm>
          <a:prstGeom prst="rect">
            <a:avLst/>
          </a:prstGeom>
          <a:noFill/>
          <a:ln w="9525">
            <a:noFill/>
            <a:miter lim="800000"/>
            <a:headEnd/>
            <a:tailEnd/>
          </a:ln>
          <a:effectLst/>
        </p:spPr>
        <p:txBody>
          <a:bodyPr>
            <a:spAutoFit/>
          </a:bodyPr>
          <a:lstStyle/>
          <a:p>
            <a:pPr algn="just">
              <a:spcBef>
                <a:spcPct val="50000"/>
              </a:spcBef>
              <a:defRPr/>
            </a:pPr>
            <a:r>
              <a:rPr lang="pt-PT" sz="1600" b="1">
                <a:effectLst>
                  <a:outerShdw blurRad="38100" dist="38100" dir="2700000" algn="tl">
                    <a:srgbClr val="FFFFFF"/>
                  </a:outerShdw>
                </a:effectLst>
                <a:cs typeface="Times New Roman" pitchFamily="18" charset="0"/>
              </a:rPr>
              <a:t>c) facilitar a fagocitose porque se ligam às células estranhas, dificultando a sua mobilidade e fazendo com que estas sejam mais facilmente reconhecidas.</a:t>
            </a:r>
            <a:endParaRPr lang="pt-PT" sz="1600" b="1">
              <a:effectLst>
                <a:outerShdw blurRad="38100" dist="38100" dir="2700000" algn="tl">
                  <a:srgbClr val="FFFFFF"/>
                </a:outerShdw>
              </a:effectLst>
            </a:endParaRPr>
          </a:p>
        </p:txBody>
      </p:sp>
      <p:graphicFrame>
        <p:nvGraphicFramePr>
          <p:cNvPr id="8194" name="Object 7"/>
          <p:cNvGraphicFramePr>
            <a:graphicFrameLocks noChangeAspect="1"/>
          </p:cNvGraphicFramePr>
          <p:nvPr/>
        </p:nvGraphicFramePr>
        <p:xfrm>
          <a:off x="5486400" y="4114800"/>
          <a:ext cx="2895600" cy="2209800"/>
        </p:xfrm>
        <a:graphic>
          <a:graphicData uri="http://schemas.openxmlformats.org/presentationml/2006/ole">
            <p:oleObj spid="_x0000_s8194" name="Imagem de mapa de bits" r:id="rId5" imgW="3428571" imgH="2866667" progId="Paint.Picture">
              <p:embed/>
            </p:oleObj>
          </a:graphicData>
        </a:graphic>
      </p:graphicFrame>
      <p:sp>
        <p:nvSpPr>
          <p:cNvPr id="45069" name="Text Box 13"/>
          <p:cNvSpPr txBox="1">
            <a:spLocks noChangeArrowheads="1"/>
          </p:cNvSpPr>
          <p:nvPr/>
        </p:nvSpPr>
        <p:spPr bwMode="auto">
          <a:xfrm>
            <a:off x="609600" y="914400"/>
            <a:ext cx="7543800" cy="336550"/>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ACÇÕES DESENCADEADAS PELO SISTEMA DE COMPLEMENTO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6"/>
          <p:cNvSpPr txBox="1">
            <a:spLocks noChangeArrowheads="1"/>
          </p:cNvSpPr>
          <p:nvPr/>
        </p:nvSpPr>
        <p:spPr bwMode="auto">
          <a:xfrm>
            <a:off x="1143000" y="1295400"/>
            <a:ext cx="7315200" cy="5154613"/>
          </a:xfrm>
          <a:prstGeom prst="rect">
            <a:avLst/>
          </a:prstGeom>
          <a:noFill/>
          <a:ln w="9525">
            <a:noFill/>
            <a:miter lim="800000"/>
            <a:headEnd/>
            <a:tailEnd/>
          </a:ln>
          <a:effectLst/>
        </p:spPr>
        <p:txBody>
          <a:bodyPr>
            <a:spAutoFit/>
          </a:bodyPr>
          <a:lstStyle/>
          <a:p>
            <a:pPr>
              <a:spcBef>
                <a:spcPct val="50000"/>
              </a:spcBef>
              <a:buFont typeface="Symbol" pitchFamily="18" charset="2"/>
              <a:buChar char="Þ"/>
              <a:defRPr/>
            </a:pPr>
            <a:r>
              <a:rPr lang="pt-PT" sz="1400" b="1" dirty="0">
                <a:effectLst>
                  <a:outerShdw blurRad="38100" dist="38100" dir="2700000" algn="tl">
                    <a:srgbClr val="FFFFFF"/>
                  </a:outerShdw>
                </a:effectLst>
                <a:cs typeface="Times New Roman" pitchFamily="18" charset="0"/>
              </a:rPr>
              <a:t>O sistema imunitário é responsável pela vigilância e defesa do organismo.</a:t>
            </a:r>
          </a:p>
          <a:p>
            <a:pPr>
              <a:spcBef>
                <a:spcPct val="50000"/>
              </a:spcBef>
              <a:buFont typeface="Symbol" pitchFamily="18" charset="2"/>
              <a:buNone/>
              <a:defRPr/>
            </a:pPr>
            <a:endParaRPr lang="pt-PT" sz="1400" b="1" dirty="0">
              <a:effectLst>
                <a:outerShdw blurRad="38100" dist="38100" dir="2700000" algn="tl">
                  <a:srgbClr val="FFFFFF"/>
                </a:outerShdw>
              </a:effectLst>
              <a:cs typeface="Times New Roman" pitchFamily="18" charset="0"/>
            </a:endParaRPr>
          </a:p>
          <a:p>
            <a:pPr algn="just">
              <a:spcBef>
                <a:spcPct val="50000"/>
              </a:spcBef>
              <a:defRPr/>
            </a:pPr>
            <a:r>
              <a:rPr lang="pt-PT" sz="1400" b="1" dirty="0">
                <a:effectLst>
                  <a:outerShdw blurRad="38100" dist="38100" dir="2700000" algn="tl">
                    <a:srgbClr val="FFFFFF"/>
                  </a:outerShdw>
                </a:effectLst>
                <a:cs typeface="Times New Roman" pitchFamily="18" charset="0"/>
                <a:sym typeface="Symbol" pitchFamily="18" charset="2"/>
              </a:rPr>
              <a:t></a:t>
            </a:r>
            <a:r>
              <a:rPr lang="pt-PT" sz="1400" b="1" dirty="0">
                <a:effectLst>
                  <a:outerShdw blurRad="38100" dist="38100" dir="2700000" algn="tl">
                    <a:srgbClr val="FFFFFF"/>
                  </a:outerShdw>
                </a:effectLst>
                <a:cs typeface="Times New Roman" pitchFamily="18" charset="0"/>
              </a:rPr>
              <a:t> O sistema imunitário inclui processos de defesa específica e não específica.</a:t>
            </a:r>
          </a:p>
          <a:p>
            <a:pPr algn="just">
              <a:spcBef>
                <a:spcPct val="50000"/>
              </a:spcBef>
              <a:defRPr/>
            </a:pPr>
            <a:r>
              <a:rPr lang="pt-PT" sz="1400" b="1" dirty="0">
                <a:effectLst>
                  <a:outerShdw blurRad="38100" dist="38100" dir="2700000" algn="tl">
                    <a:srgbClr val="FFFFFF"/>
                  </a:outerShdw>
                </a:effectLst>
                <a:cs typeface="Times New Roman" pitchFamily="18" charset="0"/>
                <a:sym typeface="Symbol" pitchFamily="18" charset="2"/>
              </a:rPr>
              <a:t></a:t>
            </a:r>
            <a:r>
              <a:rPr lang="pt-PT" sz="1400" b="1" dirty="0">
                <a:effectLst>
                  <a:outerShdw blurRad="38100" dist="38100" dir="2700000" algn="tl">
                    <a:srgbClr val="FFFFFF"/>
                  </a:outerShdw>
                </a:effectLst>
                <a:cs typeface="Times New Roman" pitchFamily="18" charset="0"/>
              </a:rPr>
              <a:t> </a:t>
            </a:r>
            <a:r>
              <a:rPr lang="pt-PT" sz="1400" b="1" dirty="0">
                <a:solidFill>
                  <a:srgbClr val="990000"/>
                </a:solidFill>
                <a:effectLst>
                  <a:outerShdw blurRad="38100" dist="38100" dir="2700000" algn="tl">
                    <a:srgbClr val="000000"/>
                  </a:outerShdw>
                </a:effectLst>
                <a:cs typeface="Times New Roman" pitchFamily="18" charset="0"/>
              </a:rPr>
              <a:t>Na resposta imunitária</a:t>
            </a:r>
            <a:r>
              <a:rPr lang="pt-PT" sz="1400" b="1" dirty="0">
                <a:effectLst>
                  <a:outerShdw blurRad="38100" dist="38100" dir="2700000" algn="tl">
                    <a:srgbClr val="FFFFFF"/>
                  </a:outerShdw>
                </a:effectLst>
                <a:cs typeface="Times New Roman" pitchFamily="18" charset="0"/>
              </a:rPr>
              <a:t> intervêm </a:t>
            </a:r>
          </a:p>
          <a:p>
            <a:pPr>
              <a:spcBef>
                <a:spcPct val="50000"/>
              </a:spcBef>
              <a:defRPr/>
            </a:pPr>
            <a:r>
              <a:rPr lang="pt-PT" sz="1400" b="1" dirty="0">
                <a:effectLst>
                  <a:outerShdw blurRad="38100" dist="38100" dir="2700000" algn="tl">
                    <a:srgbClr val="FFFFFF"/>
                  </a:outerShdw>
                </a:effectLst>
                <a:cs typeface="Times New Roman" pitchFamily="18" charset="0"/>
              </a:rPr>
              <a:t>  ·</a:t>
            </a:r>
            <a:r>
              <a:rPr lang="pt-PT" sz="1400" b="1" dirty="0">
                <a:effectLst>
                  <a:outerShdw blurRad="38100" dist="38100" dir="2700000" algn="tl">
                    <a:srgbClr val="FFFFFF"/>
                  </a:outerShdw>
                </a:effectLst>
                <a:cs typeface="Times New Roman" pitchFamily="18" charset="0"/>
              </a:rPr>
              <a:t>     os órgãos </a:t>
            </a:r>
            <a:r>
              <a:rPr lang="pt-PT" sz="1400" b="1" dirty="0" err="1">
                <a:effectLst>
                  <a:outerShdw blurRad="38100" dist="38100" dir="2700000" algn="tl">
                    <a:srgbClr val="FFFFFF"/>
                  </a:outerShdw>
                </a:effectLst>
                <a:cs typeface="Times New Roman" pitchFamily="18" charset="0"/>
              </a:rPr>
              <a:t>linfóides</a:t>
            </a:r>
            <a:r>
              <a:rPr lang="pt-PT" sz="1400" b="1" dirty="0">
                <a:effectLst>
                  <a:outerShdw blurRad="38100" dist="38100" dir="2700000" algn="tl">
                    <a:srgbClr val="FFFFFF"/>
                  </a:outerShdw>
                </a:effectLst>
                <a:cs typeface="Times New Roman" pitchFamily="18" charset="0"/>
              </a:rPr>
              <a:t> – primários e secundários</a:t>
            </a:r>
          </a:p>
          <a:p>
            <a:pPr>
              <a:spcBef>
                <a:spcPct val="50000"/>
              </a:spcBef>
              <a:defRPr/>
            </a:pPr>
            <a:r>
              <a:rPr lang="pt-PT" sz="1400" b="1" dirty="0">
                <a:effectLst>
                  <a:outerShdw blurRad="38100" dist="38100" dir="2700000" algn="tl">
                    <a:srgbClr val="FFFFFF"/>
                  </a:outerShdw>
                </a:effectLst>
                <a:cs typeface="Times New Roman" pitchFamily="18" charset="0"/>
              </a:rPr>
              <a:t>  ·   as células </a:t>
            </a:r>
            <a:r>
              <a:rPr lang="pt-PT" sz="1400" b="1" dirty="0" err="1">
                <a:effectLst>
                  <a:outerShdw blurRad="38100" dist="38100" dir="2700000" algn="tl">
                    <a:srgbClr val="FFFFFF"/>
                  </a:outerShdw>
                </a:effectLst>
                <a:cs typeface="Times New Roman" pitchFamily="18" charset="0"/>
              </a:rPr>
              <a:t>efectoras</a:t>
            </a:r>
            <a:r>
              <a:rPr lang="pt-PT" sz="1400" b="1" dirty="0">
                <a:effectLst>
                  <a:outerShdw blurRad="38100" dist="38100" dir="2700000" algn="tl">
                    <a:srgbClr val="FFFFFF"/>
                  </a:outerShdw>
                </a:effectLst>
                <a:cs typeface="Times New Roman" pitchFamily="18" charset="0"/>
              </a:rPr>
              <a:t> – Leucócitos , dos quais existem diversos tipos com funções mais ou menos específicas.</a:t>
            </a:r>
          </a:p>
          <a:p>
            <a:pPr>
              <a:spcBef>
                <a:spcPct val="50000"/>
              </a:spcBef>
              <a:defRPr/>
            </a:pPr>
            <a:endParaRPr lang="pt-PT" sz="1400" b="1" dirty="0">
              <a:effectLst>
                <a:outerShdw blurRad="38100" dist="38100" dir="2700000" algn="tl">
                  <a:srgbClr val="FFFFFF"/>
                </a:outerShdw>
              </a:effectLst>
              <a:cs typeface="Times New Roman" pitchFamily="18" charset="0"/>
            </a:endParaRPr>
          </a:p>
          <a:p>
            <a:pPr algn="just">
              <a:spcBef>
                <a:spcPct val="50000"/>
              </a:spcBef>
              <a:defRPr/>
            </a:pPr>
            <a:r>
              <a:rPr lang="pt-PT" sz="1400" b="1" dirty="0">
                <a:effectLst>
                  <a:outerShdw blurRad="38100" dist="38100" dir="2700000" algn="tl">
                    <a:srgbClr val="FFFFFF"/>
                  </a:outerShdw>
                </a:effectLst>
                <a:cs typeface="Times New Roman" pitchFamily="18" charset="0"/>
                <a:sym typeface="Symbol" pitchFamily="18" charset="2"/>
              </a:rPr>
              <a:t></a:t>
            </a:r>
            <a:r>
              <a:rPr lang="pt-PT" sz="1400" b="1" dirty="0">
                <a:effectLst>
                  <a:outerShdw blurRad="38100" dist="38100" dir="2700000" algn="tl">
                    <a:srgbClr val="FFFFFF"/>
                  </a:outerShdw>
                </a:effectLst>
                <a:cs typeface="Times New Roman" pitchFamily="18" charset="0"/>
              </a:rPr>
              <a:t> Os mecanismos de </a:t>
            </a:r>
            <a:r>
              <a:rPr lang="pt-PT" sz="1400" b="1" dirty="0">
                <a:solidFill>
                  <a:srgbClr val="990000"/>
                </a:solidFill>
                <a:effectLst>
                  <a:outerShdw blurRad="38100" dist="38100" dir="2700000" algn="tl">
                    <a:srgbClr val="000000"/>
                  </a:outerShdw>
                </a:effectLst>
                <a:cs typeface="Times New Roman" pitchFamily="18" charset="0"/>
              </a:rPr>
              <a:t>defesa não específicos</a:t>
            </a:r>
            <a:r>
              <a:rPr lang="pt-PT" sz="1400" b="1" dirty="0">
                <a:effectLst>
                  <a:outerShdw blurRad="38100" dist="38100" dir="2700000" algn="tl">
                    <a:srgbClr val="FFFFFF"/>
                  </a:outerShdw>
                </a:effectLst>
                <a:cs typeface="Times New Roman" pitchFamily="18" charset="0"/>
              </a:rPr>
              <a:t> não distinguem os agentes patogénicos e actuam na tentativa de impedir a sua disseminação pelo organismo. Estes mecanismos incluem:</a:t>
            </a:r>
          </a:p>
          <a:p>
            <a:pPr algn="just">
              <a:spcBef>
                <a:spcPct val="50000"/>
              </a:spcBef>
              <a:defRPr/>
            </a:pPr>
            <a:r>
              <a:rPr lang="pt-PT" sz="1400" b="1" dirty="0">
                <a:effectLst>
                  <a:outerShdw blurRad="38100" dist="38100" dir="2700000" algn="tl">
                    <a:srgbClr val="FFFFFF"/>
                  </a:outerShdw>
                </a:effectLst>
                <a:cs typeface="Times New Roman" pitchFamily="18" charset="0"/>
              </a:rPr>
              <a:t>   - uma primeira linha de defesa ( pele, mucosa, cílios e secreções)</a:t>
            </a:r>
          </a:p>
          <a:p>
            <a:pPr>
              <a:spcBef>
                <a:spcPct val="50000"/>
              </a:spcBef>
              <a:defRPr/>
            </a:pPr>
            <a:r>
              <a:rPr lang="pt-PT" sz="1400" b="1" dirty="0">
                <a:effectLst>
                  <a:outerShdw blurRad="38100" dist="38100" dir="2700000" algn="tl">
                    <a:srgbClr val="FFFFFF"/>
                  </a:outerShdw>
                </a:effectLst>
                <a:cs typeface="Courier New" pitchFamily="49" charset="0"/>
              </a:rPr>
              <a:t> </a:t>
            </a:r>
            <a:r>
              <a:rPr lang="pt-PT" sz="1400" b="1" dirty="0">
                <a:effectLst>
                  <a:outerShdw blurRad="38100" dist="38100" dir="2700000" algn="tl">
                    <a:srgbClr val="FFFFFF"/>
                  </a:outerShdw>
                </a:effectLst>
                <a:cs typeface="Courier New" pitchFamily="49" charset="0"/>
              </a:rPr>
              <a:t> </a:t>
            </a:r>
            <a:r>
              <a:rPr lang="pt-PT" sz="1400" b="1" dirty="0">
                <a:effectLst>
                  <a:outerShdw blurRad="38100" dist="38100" dir="2700000" algn="tl">
                    <a:srgbClr val="FFFFFF"/>
                  </a:outerShdw>
                </a:effectLst>
                <a:cs typeface="Times New Roman" pitchFamily="18" charset="0"/>
              </a:rPr>
              <a:t> </a:t>
            </a:r>
            <a:r>
              <a:rPr lang="pt-PT" sz="1400" b="1" dirty="0">
                <a:effectLst>
                  <a:outerShdw blurRad="38100" dist="38100" dir="2700000" algn="tl">
                    <a:srgbClr val="FFFFFF"/>
                  </a:outerShdw>
                </a:effectLst>
                <a:cs typeface="Times New Roman" pitchFamily="18" charset="0"/>
              </a:rPr>
              <a:t>- uma  segunda linha de defesa (fagocitose, resposta inflamatória, resposta sistémica, </a:t>
            </a:r>
            <a:r>
              <a:rPr lang="pt-PT" sz="1400" b="1" dirty="0" err="1">
                <a:effectLst>
                  <a:outerShdw blurRad="38100" dist="38100" dir="2700000" algn="tl">
                    <a:srgbClr val="FFFFFF"/>
                  </a:outerShdw>
                </a:effectLst>
                <a:cs typeface="Times New Roman" pitchFamily="18" charset="0"/>
              </a:rPr>
              <a:t>interferão</a:t>
            </a:r>
            <a:r>
              <a:rPr lang="pt-PT" sz="1400" b="1" dirty="0">
                <a:effectLst>
                  <a:outerShdw blurRad="38100" dist="38100" dir="2700000" algn="tl">
                    <a:srgbClr val="FFFFFF"/>
                  </a:outerShdw>
                </a:effectLst>
                <a:cs typeface="Times New Roman" pitchFamily="18" charset="0"/>
              </a:rPr>
              <a:t>, sistema complemento)</a:t>
            </a:r>
          </a:p>
          <a:p>
            <a:pPr>
              <a:spcBef>
                <a:spcPct val="50000"/>
              </a:spcBef>
              <a:defRPr/>
            </a:pPr>
            <a:r>
              <a:rPr lang="pt-PT" sz="1400" b="1" dirty="0">
                <a:solidFill>
                  <a:srgbClr val="CCFFFF"/>
                </a:solidFill>
                <a:effectDag name="">
                  <a:cont type="tree" name="">
                    <a:effect ref="fillLine"/>
                    <a:outerShdw dist="38100" dir="13500000" algn="br">
                      <a:srgbClr val="DDFFFF"/>
                    </a:outerShdw>
                  </a:cont>
                  <a:cont type="tree" name="">
                    <a:effect ref="fillLine"/>
                    <a:outerShdw dist="38100" dir="2700000" algn="tl">
                      <a:srgbClr val="7A9999"/>
                    </a:outerShdw>
                  </a:cont>
                  <a:effect ref="fillLine"/>
                </a:effectDag>
                <a:cs typeface="Times New Roman" pitchFamily="18" charset="0"/>
              </a:rPr>
              <a:t> </a:t>
            </a:r>
            <a:endParaRPr lang="pt-PT" sz="1400" dirty="0">
              <a:cs typeface="Times New Roman" pitchFamily="18" charset="0"/>
            </a:endParaRPr>
          </a:p>
          <a:p>
            <a:pPr>
              <a:spcBef>
                <a:spcPct val="50000"/>
              </a:spcBef>
              <a:defRPr/>
            </a:pPr>
            <a:endParaRPr lang="pt-PT" sz="1400" dirty="0"/>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457200"/>
            <a:ext cx="3581400" cy="2628900"/>
            <a:chOff x="2094" y="5994"/>
            <a:chExt cx="5640" cy="4140"/>
          </a:xfrm>
        </p:grpSpPr>
        <p:pic>
          <p:nvPicPr>
            <p:cNvPr id="13326" name="Picture 5" descr="Ténia05"/>
            <p:cNvPicPr>
              <a:picLocks noChangeAspect="1" noChangeArrowheads="1"/>
            </p:cNvPicPr>
            <p:nvPr/>
          </p:nvPicPr>
          <p:blipFill>
            <a:blip r:embed="rId2" cstate="print"/>
            <a:srcRect/>
            <a:stretch>
              <a:fillRect/>
            </a:stretch>
          </p:blipFill>
          <p:spPr bwMode="auto">
            <a:xfrm>
              <a:off x="2094" y="5994"/>
              <a:ext cx="5640" cy="3780"/>
            </a:xfrm>
            <a:prstGeom prst="rect">
              <a:avLst/>
            </a:prstGeom>
            <a:noFill/>
            <a:ln w="9525">
              <a:noFill/>
              <a:miter lim="800000"/>
              <a:headEnd/>
              <a:tailEnd/>
            </a:ln>
          </p:spPr>
        </p:pic>
        <p:sp>
          <p:nvSpPr>
            <p:cNvPr id="13327" name="Text Box 6"/>
            <p:cNvSpPr txBox="1">
              <a:spLocks noChangeArrowheads="1"/>
            </p:cNvSpPr>
            <p:nvPr/>
          </p:nvSpPr>
          <p:spPr bwMode="auto">
            <a:xfrm>
              <a:off x="4014" y="9774"/>
              <a:ext cx="3720" cy="360"/>
            </a:xfrm>
            <a:prstGeom prst="rect">
              <a:avLst/>
            </a:prstGeom>
            <a:solidFill>
              <a:srgbClr val="FFFFFF"/>
            </a:solidFill>
            <a:ln w="9525">
              <a:noFill/>
              <a:miter lim="800000"/>
              <a:headEnd/>
              <a:tailEnd/>
            </a:ln>
          </p:spPr>
          <p:txBody>
            <a:bodyPr/>
            <a:lstStyle/>
            <a:p>
              <a:pPr eaLnBrk="0" hangingPunct="0"/>
              <a:r>
                <a:rPr lang="pt-PT" sz="1200" b="1"/>
                <a:t>Aspectos estruturais de ténias</a:t>
              </a:r>
            </a:p>
          </p:txBody>
        </p:sp>
      </p:grpSp>
      <p:sp>
        <p:nvSpPr>
          <p:cNvPr id="12295" name="Text Box 7"/>
          <p:cNvSpPr txBox="1">
            <a:spLocks noChangeArrowheads="1"/>
          </p:cNvSpPr>
          <p:nvPr/>
        </p:nvSpPr>
        <p:spPr bwMode="auto">
          <a:xfrm>
            <a:off x="4953000" y="0"/>
            <a:ext cx="4191000" cy="396875"/>
          </a:xfrm>
          <a:prstGeom prst="rect">
            <a:avLst/>
          </a:prstGeom>
          <a:noFill/>
          <a:ln w="9525">
            <a:noFill/>
            <a:miter lim="800000"/>
            <a:headEnd/>
            <a:tailEnd/>
          </a:ln>
          <a:effectLst/>
        </p:spPr>
        <p:txBody>
          <a:bodyPr>
            <a:spAutoFit/>
          </a:bodyPr>
          <a:lstStyle/>
          <a:p>
            <a:pPr>
              <a:spcBef>
                <a:spcPct val="50000"/>
              </a:spcBef>
              <a:defRPr/>
            </a:pPr>
            <a:r>
              <a:rPr lang="pt-PT" b="1">
                <a:solidFill>
                  <a:srgbClr val="000066"/>
                </a:solidFill>
                <a:effectLst>
                  <a:outerShdw blurRad="38100" dist="38100" dir="2700000" algn="tl">
                    <a:srgbClr val="000000"/>
                  </a:outerShdw>
                </a:effectLst>
              </a:rPr>
              <a:t>Organismos patogénicos</a:t>
            </a:r>
            <a:endParaRPr lang="pt-PT" b="1"/>
          </a:p>
        </p:txBody>
      </p:sp>
      <p:sp>
        <p:nvSpPr>
          <p:cNvPr id="12296" name="Text Box 8"/>
          <p:cNvSpPr txBox="1">
            <a:spLocks noChangeArrowheads="1"/>
          </p:cNvSpPr>
          <p:nvPr/>
        </p:nvSpPr>
        <p:spPr bwMode="auto">
          <a:xfrm>
            <a:off x="4191000" y="1143000"/>
            <a:ext cx="2667000" cy="336550"/>
          </a:xfrm>
          <a:prstGeom prst="rect">
            <a:avLst/>
          </a:prstGeom>
          <a:noFill/>
          <a:ln w="9525">
            <a:noFill/>
            <a:miter lim="800000"/>
            <a:headEnd/>
            <a:tailEnd/>
          </a:ln>
          <a:effectLst/>
        </p:spPr>
        <p:txBody>
          <a:bodyPr>
            <a:spAutoFit/>
          </a:bodyPr>
          <a:lstStyle/>
          <a:p>
            <a:pPr>
              <a:spcBef>
                <a:spcPct val="50000"/>
              </a:spcBef>
              <a:defRPr/>
            </a:pPr>
            <a:r>
              <a:rPr lang="pt-PT" sz="1600" b="1">
                <a:solidFill>
                  <a:srgbClr val="CC0000"/>
                </a:solidFill>
                <a:effectLst>
                  <a:outerShdw blurRad="38100" dist="38100" dir="2700000" algn="tl">
                    <a:srgbClr val="000000"/>
                  </a:outerShdw>
                </a:effectLst>
                <a:cs typeface="Times New Roman" pitchFamily="18" charset="0"/>
              </a:rPr>
              <a:t>PLATELMINTES</a:t>
            </a:r>
            <a:endParaRPr lang="pt-PT"/>
          </a:p>
        </p:txBody>
      </p:sp>
      <p:sp>
        <p:nvSpPr>
          <p:cNvPr id="12302" name="Text Box 14"/>
          <p:cNvSpPr txBox="1">
            <a:spLocks noChangeArrowheads="1"/>
          </p:cNvSpPr>
          <p:nvPr/>
        </p:nvSpPr>
        <p:spPr bwMode="auto">
          <a:xfrm>
            <a:off x="228600" y="4724400"/>
            <a:ext cx="2819400" cy="396875"/>
          </a:xfrm>
          <a:prstGeom prst="rect">
            <a:avLst/>
          </a:prstGeom>
          <a:noFill/>
          <a:ln w="9525">
            <a:noFill/>
            <a:miter lim="800000"/>
            <a:headEnd/>
            <a:tailEnd/>
          </a:ln>
        </p:spPr>
        <p:txBody>
          <a:bodyPr>
            <a:spAutoFit/>
          </a:bodyPr>
          <a:lstStyle/>
          <a:p>
            <a:pPr>
              <a:spcBef>
                <a:spcPct val="50000"/>
              </a:spcBef>
            </a:pPr>
            <a:endParaRPr lang="pt-PT"/>
          </a:p>
        </p:txBody>
      </p:sp>
      <p:grpSp>
        <p:nvGrpSpPr>
          <p:cNvPr id="3" name="Group 18"/>
          <p:cNvGrpSpPr>
            <a:grpSpLocks/>
          </p:cNvGrpSpPr>
          <p:nvPr/>
        </p:nvGrpSpPr>
        <p:grpSpPr bwMode="auto">
          <a:xfrm>
            <a:off x="381000" y="2590800"/>
            <a:ext cx="8077200" cy="3962400"/>
            <a:chOff x="240" y="1632"/>
            <a:chExt cx="5088" cy="2496"/>
          </a:xfrm>
        </p:grpSpPr>
        <p:grpSp>
          <p:nvGrpSpPr>
            <p:cNvPr id="13319" name="Group 17"/>
            <p:cNvGrpSpPr>
              <a:grpSpLocks/>
            </p:cNvGrpSpPr>
            <p:nvPr/>
          </p:nvGrpSpPr>
          <p:grpSpPr bwMode="auto">
            <a:xfrm>
              <a:off x="1584" y="2160"/>
              <a:ext cx="2160" cy="1968"/>
              <a:chOff x="1584" y="2160"/>
              <a:chExt cx="2160" cy="1968"/>
            </a:xfrm>
          </p:grpSpPr>
          <p:pic>
            <p:nvPicPr>
              <p:cNvPr id="13324" name="Picture 11" descr="ascaris"/>
              <p:cNvPicPr>
                <a:picLocks noChangeAspect="1" noChangeArrowheads="1"/>
              </p:cNvPicPr>
              <p:nvPr/>
            </p:nvPicPr>
            <p:blipFill>
              <a:blip r:embed="rId3" cstate="print"/>
              <a:srcRect/>
              <a:stretch>
                <a:fillRect/>
              </a:stretch>
            </p:blipFill>
            <p:spPr bwMode="auto">
              <a:xfrm flipV="1">
                <a:off x="1632" y="2160"/>
                <a:ext cx="2112" cy="1392"/>
              </a:xfrm>
              <a:prstGeom prst="rect">
                <a:avLst/>
              </a:prstGeom>
              <a:noFill/>
              <a:ln w="9525">
                <a:noFill/>
                <a:miter lim="800000"/>
                <a:headEnd/>
                <a:tailEnd/>
              </a:ln>
            </p:spPr>
          </p:pic>
          <p:sp>
            <p:nvSpPr>
              <p:cNvPr id="13325" name="Text Box 12"/>
              <p:cNvSpPr txBox="1">
                <a:spLocks noChangeArrowheads="1"/>
              </p:cNvSpPr>
              <p:nvPr/>
            </p:nvSpPr>
            <p:spPr bwMode="auto">
              <a:xfrm>
                <a:off x="1584" y="3504"/>
                <a:ext cx="2160" cy="624"/>
              </a:xfrm>
              <a:prstGeom prst="rect">
                <a:avLst/>
              </a:prstGeom>
              <a:solidFill>
                <a:srgbClr val="FFFFFF"/>
              </a:solidFill>
              <a:ln w="9525">
                <a:noFill/>
                <a:miter lim="800000"/>
                <a:headEnd/>
                <a:tailEnd/>
              </a:ln>
            </p:spPr>
            <p:txBody>
              <a:bodyPr/>
              <a:lstStyle/>
              <a:p>
                <a:pPr algn="just" eaLnBrk="0" hangingPunct="0"/>
                <a:r>
                  <a:rPr lang="pt-PT" sz="1200" b="1"/>
                  <a:t>Lombriga (</a:t>
                </a:r>
                <a:r>
                  <a:rPr lang="pt-PT" sz="1200" b="1" i="1"/>
                  <a:t>Ascaris)</a:t>
                </a:r>
                <a:r>
                  <a:rPr lang="pt-PT" sz="1200" b="1"/>
                  <a:t> – vive no intestino. A infestação é devida  à ingestão de alimentos contaminados por ovos.</a:t>
                </a:r>
              </a:p>
            </p:txBody>
          </p:sp>
        </p:grpSp>
        <p:grpSp>
          <p:nvGrpSpPr>
            <p:cNvPr id="13320" name="Group 16"/>
            <p:cNvGrpSpPr>
              <a:grpSpLocks/>
            </p:cNvGrpSpPr>
            <p:nvPr/>
          </p:nvGrpSpPr>
          <p:grpSpPr bwMode="auto">
            <a:xfrm>
              <a:off x="3888" y="1632"/>
              <a:ext cx="1440" cy="2448"/>
              <a:chOff x="4080" y="1104"/>
              <a:chExt cx="1440" cy="2448"/>
            </a:xfrm>
          </p:grpSpPr>
          <p:pic>
            <p:nvPicPr>
              <p:cNvPr id="13322" name="Picture 10" descr="TrichinellaLarverJL-b"/>
              <p:cNvPicPr>
                <a:picLocks noChangeAspect="1" noChangeArrowheads="1"/>
              </p:cNvPicPr>
              <p:nvPr/>
            </p:nvPicPr>
            <p:blipFill>
              <a:blip r:embed="rId4" cstate="print"/>
              <a:srcRect/>
              <a:stretch>
                <a:fillRect/>
              </a:stretch>
            </p:blipFill>
            <p:spPr bwMode="auto">
              <a:xfrm>
                <a:off x="4080" y="1104"/>
                <a:ext cx="1440" cy="1104"/>
              </a:xfrm>
              <a:prstGeom prst="rect">
                <a:avLst/>
              </a:prstGeom>
              <a:noFill/>
              <a:ln w="9525">
                <a:noFill/>
                <a:miter lim="800000"/>
                <a:headEnd/>
                <a:tailEnd/>
              </a:ln>
            </p:spPr>
          </p:pic>
          <p:sp>
            <p:nvSpPr>
              <p:cNvPr id="13323" name="Text Box 13"/>
              <p:cNvSpPr txBox="1">
                <a:spLocks noChangeArrowheads="1"/>
              </p:cNvSpPr>
              <p:nvPr/>
            </p:nvSpPr>
            <p:spPr bwMode="auto">
              <a:xfrm>
                <a:off x="4080" y="2208"/>
                <a:ext cx="1440" cy="1344"/>
              </a:xfrm>
              <a:prstGeom prst="rect">
                <a:avLst/>
              </a:prstGeom>
              <a:solidFill>
                <a:srgbClr val="FFFFFF"/>
              </a:solidFill>
              <a:ln w="9525">
                <a:noFill/>
                <a:miter lim="800000"/>
                <a:headEnd/>
                <a:tailEnd/>
              </a:ln>
            </p:spPr>
            <p:txBody>
              <a:bodyPr/>
              <a:lstStyle/>
              <a:p>
                <a:pPr eaLnBrk="0" hangingPunct="0"/>
                <a:r>
                  <a:rPr lang="pt-PT" sz="1200" b="1"/>
                  <a:t>Triquinas (</a:t>
                </a:r>
                <a:r>
                  <a:rPr lang="pt-PT" sz="1200" b="1" i="1"/>
                  <a:t>Trichinella</a:t>
                </a:r>
                <a:r>
                  <a:rPr lang="pt-PT" sz="1200" b="1"/>
                  <a:t>)</a:t>
                </a:r>
              </a:p>
              <a:p>
                <a:pPr eaLnBrk="0" hangingPunct="0"/>
                <a:endParaRPr lang="pt-PT" sz="1200" b="1"/>
              </a:p>
              <a:p>
                <a:pPr algn="just" eaLnBrk="0" hangingPunct="0"/>
                <a:r>
                  <a:rPr lang="pt-PT" sz="1200" b="1"/>
                  <a:t>Vivem no estado adulto no intestino e as larvas podem enquistar  nos músculos esqueléticos. A infestação é devida à ingestão de carne de porco contaminadas com larvas</a:t>
                </a:r>
              </a:p>
            </p:txBody>
          </p:sp>
        </p:grpSp>
        <p:sp>
          <p:nvSpPr>
            <p:cNvPr id="12303" name="Text Box 15"/>
            <p:cNvSpPr txBox="1">
              <a:spLocks noChangeArrowheads="1"/>
            </p:cNvSpPr>
            <p:nvPr/>
          </p:nvSpPr>
          <p:spPr bwMode="auto">
            <a:xfrm>
              <a:off x="240" y="2976"/>
              <a:ext cx="1776" cy="212"/>
            </a:xfrm>
            <a:prstGeom prst="rect">
              <a:avLst/>
            </a:prstGeom>
            <a:noFill/>
            <a:ln w="9525">
              <a:noFill/>
              <a:miter lim="800000"/>
              <a:headEnd/>
              <a:tailEnd/>
            </a:ln>
            <a:effectLst/>
          </p:spPr>
          <p:txBody>
            <a:bodyPr>
              <a:spAutoFit/>
            </a:bodyPr>
            <a:lstStyle/>
            <a:p>
              <a:pPr>
                <a:spcBef>
                  <a:spcPct val="50000"/>
                </a:spcBef>
                <a:defRPr/>
              </a:pPr>
              <a:r>
                <a:rPr lang="pt-PT" sz="1600" b="1">
                  <a:solidFill>
                    <a:srgbClr val="CC0000"/>
                  </a:solidFill>
                  <a:effectLst>
                    <a:outerShdw blurRad="38100" dist="38100" dir="2700000" algn="tl">
                      <a:srgbClr val="000000"/>
                    </a:outerShdw>
                  </a:effectLst>
                  <a:cs typeface="Times New Roman" pitchFamily="18" charset="0"/>
                </a:rPr>
                <a:t>NEMATELMINTES</a:t>
              </a:r>
              <a:endParaRPr lang="pt-PT"/>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0-#ppt_w/2"/>
                                          </p:val>
                                        </p:tav>
                                        <p:tav tm="100000">
                                          <p:val>
                                            <p:strVal val="#ppt_x"/>
                                          </p:val>
                                        </p:tav>
                                      </p:tavLst>
                                    </p:anim>
                                    <p:anim calcmode="lin" valueType="num">
                                      <p:cBhvr additive="base">
                                        <p:cTn id="8"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6"/>
                                        </p:tgtEl>
                                        <p:attrNameLst>
                                          <p:attrName>style.visibility</p:attrName>
                                        </p:attrNameLst>
                                      </p:cBhvr>
                                      <p:to>
                                        <p:strVal val="visible"/>
                                      </p:to>
                                    </p:set>
                                    <p:anim calcmode="lin" valueType="num">
                                      <p:cBhvr additive="base">
                                        <p:cTn id="13" dur="500" fill="hold"/>
                                        <p:tgtEl>
                                          <p:spTgt spid="12296"/>
                                        </p:tgtEl>
                                        <p:attrNameLst>
                                          <p:attrName>ppt_x</p:attrName>
                                        </p:attrNameLst>
                                      </p:cBhvr>
                                      <p:tavLst>
                                        <p:tav tm="0">
                                          <p:val>
                                            <p:strVal val="0-#ppt_w/2"/>
                                          </p:val>
                                        </p:tav>
                                        <p:tav tm="100000">
                                          <p:val>
                                            <p:strVal val="#ppt_x"/>
                                          </p:val>
                                        </p:tav>
                                      </p:tavLst>
                                    </p:anim>
                                    <p:anim calcmode="lin" valueType="num">
                                      <p:cBhvr additive="base">
                                        <p:cTn id="14" dur="500" fill="hold"/>
                                        <p:tgtEl>
                                          <p:spTgt spid="1229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12302"/>
                                        </p:tgtEl>
                                        <p:attrNameLst>
                                          <p:attrName>style.visibility</p:attrName>
                                        </p:attrNameLst>
                                      </p:cBhvr>
                                      <p:to>
                                        <p:strVal val="visible"/>
                                      </p:to>
                                    </p:set>
                                    <p:anim calcmode="lin" valueType="num">
                                      <p:cBhvr additive="base">
                                        <p:cTn id="25" dur="500" fill="hold"/>
                                        <p:tgtEl>
                                          <p:spTgt spid="12302"/>
                                        </p:tgtEl>
                                        <p:attrNameLst>
                                          <p:attrName>ppt_x</p:attrName>
                                        </p:attrNameLst>
                                      </p:cBhvr>
                                      <p:tavLst>
                                        <p:tav tm="0">
                                          <p:val>
                                            <p:strVal val="0-#ppt_w/2"/>
                                          </p:val>
                                        </p:tav>
                                        <p:tav tm="100000">
                                          <p:val>
                                            <p:strVal val="#ppt_x"/>
                                          </p:val>
                                        </p:tav>
                                      </p:tavLst>
                                    </p:anim>
                                    <p:anim calcmode="lin" valueType="num">
                                      <p:cBhvr additive="base">
                                        <p:cTn id="26" dur="500" fill="hold"/>
                                        <p:tgtEl>
                                          <p:spTgt spid="123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utoUpdateAnimBg="0"/>
      <p:bldP spid="12296" grpId="0" autoUpdateAnimBg="0"/>
      <p:bldP spid="1230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4876800" y="0"/>
            <a:ext cx="4267200" cy="396875"/>
          </a:xfrm>
          <a:prstGeom prst="rect">
            <a:avLst/>
          </a:prstGeom>
          <a:noFill/>
          <a:ln w="9525">
            <a:noFill/>
            <a:miter lim="800000"/>
            <a:headEnd/>
            <a:tailEnd/>
          </a:ln>
          <a:effectLst/>
        </p:spPr>
        <p:txBody>
          <a:bodyPr>
            <a:spAutoFit/>
          </a:bodyPr>
          <a:lstStyle/>
          <a:p>
            <a:pPr algn="r">
              <a:spcBef>
                <a:spcPct val="50000"/>
              </a:spcBef>
              <a:defRPr/>
            </a:pPr>
            <a:r>
              <a:rPr lang="pt-PT" b="1">
                <a:solidFill>
                  <a:srgbClr val="000066"/>
                </a:solidFill>
                <a:effectLst>
                  <a:outerShdw blurRad="38100" dist="38100" dir="2700000" algn="tl">
                    <a:srgbClr val="000000"/>
                  </a:outerShdw>
                </a:effectLst>
              </a:rPr>
              <a:t>Organismos patogénicos </a:t>
            </a:r>
            <a:endParaRPr lang="pt-PT" sz="3600">
              <a:solidFill>
                <a:srgbClr val="000066"/>
              </a:solidFill>
              <a:latin typeface="Times New Roman" pitchFamily="18" charset="0"/>
            </a:endParaRPr>
          </a:p>
        </p:txBody>
      </p:sp>
      <p:pic>
        <p:nvPicPr>
          <p:cNvPr id="9224" name="Picture 8" descr="bacteriofago"/>
          <p:cNvPicPr>
            <a:picLocks noChangeAspect="1" noChangeArrowheads="1"/>
          </p:cNvPicPr>
          <p:nvPr/>
        </p:nvPicPr>
        <p:blipFill>
          <a:blip r:embed="rId3" cstate="print"/>
          <a:srcRect/>
          <a:stretch>
            <a:fillRect/>
          </a:stretch>
        </p:blipFill>
        <p:spPr bwMode="auto">
          <a:xfrm>
            <a:off x="762000" y="1022350"/>
            <a:ext cx="2743200" cy="2178050"/>
          </a:xfrm>
          <a:prstGeom prst="rect">
            <a:avLst/>
          </a:prstGeom>
          <a:noFill/>
          <a:ln w="9525">
            <a:noFill/>
            <a:miter lim="800000"/>
            <a:headEnd/>
            <a:tailEnd/>
          </a:ln>
        </p:spPr>
      </p:pic>
      <p:sp>
        <p:nvSpPr>
          <p:cNvPr id="9226" name="Text Box 10"/>
          <p:cNvSpPr txBox="1">
            <a:spLocks noChangeArrowheads="1"/>
          </p:cNvSpPr>
          <p:nvPr/>
        </p:nvSpPr>
        <p:spPr bwMode="auto">
          <a:xfrm>
            <a:off x="381000" y="1219200"/>
            <a:ext cx="2133600" cy="336550"/>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Bacteriofago</a:t>
            </a:r>
          </a:p>
        </p:txBody>
      </p:sp>
      <p:pic>
        <p:nvPicPr>
          <p:cNvPr id="9225" name="Picture 9" descr="retrovirus"/>
          <p:cNvPicPr>
            <a:picLocks noChangeAspect="1" noChangeArrowheads="1"/>
          </p:cNvPicPr>
          <p:nvPr/>
        </p:nvPicPr>
        <p:blipFill>
          <a:blip r:embed="rId4" cstate="print"/>
          <a:srcRect/>
          <a:stretch>
            <a:fillRect/>
          </a:stretch>
        </p:blipFill>
        <p:spPr bwMode="auto">
          <a:xfrm>
            <a:off x="3203575" y="2636838"/>
            <a:ext cx="2165350" cy="2286000"/>
          </a:xfrm>
          <a:prstGeom prst="rect">
            <a:avLst/>
          </a:prstGeom>
          <a:noFill/>
          <a:ln w="9525">
            <a:noFill/>
            <a:miter lim="800000"/>
            <a:headEnd/>
            <a:tailEnd/>
          </a:ln>
        </p:spPr>
      </p:pic>
      <p:sp>
        <p:nvSpPr>
          <p:cNvPr id="9227" name="Text Box 11"/>
          <p:cNvSpPr txBox="1">
            <a:spLocks noChangeArrowheads="1"/>
          </p:cNvSpPr>
          <p:nvPr/>
        </p:nvSpPr>
        <p:spPr bwMode="auto">
          <a:xfrm>
            <a:off x="3886200" y="2819400"/>
            <a:ext cx="1828800" cy="336550"/>
          </a:xfrm>
          <a:prstGeom prst="rect">
            <a:avLst/>
          </a:prstGeom>
          <a:noFill/>
          <a:ln w="9525">
            <a:noFill/>
            <a:miter lim="800000"/>
            <a:headEnd/>
            <a:tailEnd/>
          </a:ln>
        </p:spPr>
        <p:txBody>
          <a:bodyPr>
            <a:spAutoFit/>
          </a:bodyPr>
          <a:lstStyle/>
          <a:p>
            <a:pPr>
              <a:spcBef>
                <a:spcPct val="50000"/>
              </a:spcBef>
            </a:pPr>
            <a:r>
              <a:rPr lang="pt-PT" sz="1600">
                <a:solidFill>
                  <a:schemeClr val="bg1"/>
                </a:solidFill>
              </a:rPr>
              <a:t>Retrovirus</a:t>
            </a:r>
          </a:p>
        </p:txBody>
      </p:sp>
      <p:sp>
        <p:nvSpPr>
          <p:cNvPr id="9229" name="Text Box 13"/>
          <p:cNvSpPr txBox="1">
            <a:spLocks noChangeArrowheads="1"/>
          </p:cNvSpPr>
          <p:nvPr/>
        </p:nvSpPr>
        <p:spPr bwMode="auto">
          <a:xfrm>
            <a:off x="6019800" y="1371600"/>
            <a:ext cx="3124200" cy="4984750"/>
          </a:xfrm>
          <a:prstGeom prst="rect">
            <a:avLst/>
          </a:prstGeom>
          <a:noFill/>
          <a:ln w="9525">
            <a:noFill/>
            <a:miter lim="800000"/>
            <a:headEnd/>
            <a:tailEnd/>
          </a:ln>
          <a:effectLst/>
        </p:spPr>
        <p:txBody>
          <a:bodyPr>
            <a:spAutoFit/>
          </a:bodyPr>
          <a:lstStyle/>
          <a:p>
            <a:pPr>
              <a:spcBef>
                <a:spcPct val="50000"/>
              </a:spcBef>
              <a:defRPr/>
            </a:pPr>
            <a:endParaRPr lang="pt-PT" sz="1400" b="1">
              <a:solidFill>
                <a:srgbClr val="333399"/>
              </a:solidFill>
              <a:effectLst>
                <a:outerShdw blurRad="38100" dist="38100" dir="2700000" algn="tl">
                  <a:srgbClr val="000000"/>
                </a:outerShdw>
              </a:effectLst>
              <a:cs typeface="Times New Roman" pitchFamily="18" charset="0"/>
            </a:endParaRPr>
          </a:p>
          <a:p>
            <a:pPr>
              <a:spcBef>
                <a:spcPct val="50000"/>
              </a:spcBef>
              <a:defRPr/>
            </a:pPr>
            <a:r>
              <a:rPr lang="pt-PT" sz="1400" b="1">
                <a:solidFill>
                  <a:srgbClr val="CC0000"/>
                </a:solidFill>
                <a:effectLst>
                  <a:outerShdw blurRad="38100" dist="38100" dir="2700000" algn="tl">
                    <a:srgbClr val="000000"/>
                  </a:outerShdw>
                </a:effectLst>
                <a:cs typeface="Times New Roman" pitchFamily="18" charset="0"/>
              </a:rPr>
              <a:t>Doenças causadas por    VÍRUS:</a:t>
            </a:r>
          </a:p>
          <a:p>
            <a:pPr>
              <a:spcBef>
                <a:spcPct val="50000"/>
              </a:spcBef>
              <a:defRPr/>
            </a:pPr>
            <a:r>
              <a:rPr lang="pt-PT" sz="1400" b="1">
                <a:solidFill>
                  <a:srgbClr val="000066"/>
                </a:solidFill>
                <a:effectLst>
                  <a:outerShdw blurRad="38100" dist="38100" dir="2700000" algn="tl">
                    <a:srgbClr val="000000"/>
                  </a:outerShdw>
                </a:effectLst>
                <a:cs typeface="Times New Roman" pitchFamily="18" charset="0"/>
              </a:rPr>
              <a:t> </a:t>
            </a:r>
            <a:endParaRPr lang="pt-PT" sz="1400">
              <a:solidFill>
                <a:srgbClr val="000066"/>
              </a:solidFill>
              <a:effectLst>
                <a:outerShdw blurRad="38100" dist="38100" dir="2700000" algn="tl">
                  <a:srgbClr val="000000"/>
                </a:outerShdw>
              </a:effectLst>
              <a:cs typeface="Times New Roman" pitchFamily="18" charset="0"/>
            </a:endParaRPr>
          </a:p>
          <a:p>
            <a:pPr>
              <a:spcBef>
                <a:spcPct val="50000"/>
              </a:spcBef>
              <a:buFontTx/>
              <a:buChar char="•"/>
              <a:defRPr/>
            </a:pPr>
            <a:r>
              <a:rPr lang="pt-PT" sz="1400" b="1">
                <a:solidFill>
                  <a:srgbClr val="000066"/>
                </a:solidFill>
                <a:effectLst>
                  <a:outerShdw blurRad="38100" dist="38100" dir="2700000" algn="tl">
                    <a:srgbClr val="000000"/>
                  </a:outerShdw>
                </a:effectLst>
              </a:rPr>
              <a:t>Gripe</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Febre hemorrágica</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Encefalites</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 Polimielite</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Sarampo </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Papeira</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Herpes</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Varicela </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Hepatites </a:t>
            </a:r>
            <a:endParaRPr lang="pt-PT" sz="1400">
              <a:solidFill>
                <a:srgbClr val="000066"/>
              </a:solidFill>
              <a:effectLst>
                <a:outerShdw blurRad="38100" dist="38100" dir="2700000" algn="tl">
                  <a:srgbClr val="000000"/>
                </a:outerShdw>
              </a:effectLst>
            </a:endParaRPr>
          </a:p>
          <a:p>
            <a:pPr>
              <a:spcBef>
                <a:spcPct val="50000"/>
              </a:spcBef>
              <a:buFontTx/>
              <a:buChar char="•"/>
              <a:defRPr/>
            </a:pPr>
            <a:r>
              <a:rPr lang="pt-PT" sz="1400" b="1">
                <a:solidFill>
                  <a:srgbClr val="000066"/>
                </a:solidFill>
                <a:effectLst>
                  <a:outerShdw blurRad="38100" dist="38100" dir="2700000" algn="tl">
                    <a:srgbClr val="000000"/>
                  </a:outerShdw>
                </a:effectLst>
              </a:rPr>
              <a:t>Rubéola </a:t>
            </a:r>
            <a:r>
              <a:rPr lang="pt-PT" sz="1400">
                <a:solidFill>
                  <a:srgbClr val="000066"/>
                </a:solidFill>
                <a:effectLst>
                  <a:outerShdw blurRad="38100" dist="38100" dir="2700000" algn="tl">
                    <a:srgbClr val="000000"/>
                  </a:outerShdw>
                </a:effectLst>
              </a:rPr>
              <a:t>(Togavirus RNA)</a:t>
            </a:r>
          </a:p>
          <a:p>
            <a:pPr>
              <a:spcBef>
                <a:spcPct val="50000"/>
              </a:spcBef>
              <a:buFontTx/>
              <a:buChar char="•"/>
              <a:defRPr/>
            </a:pPr>
            <a:r>
              <a:rPr lang="pt-PT" sz="1400" b="1">
                <a:solidFill>
                  <a:srgbClr val="000066"/>
                </a:solidFill>
                <a:effectLst>
                  <a:outerShdw blurRad="38100" dist="38100" dir="2700000" algn="tl">
                    <a:srgbClr val="000000"/>
                  </a:outerShdw>
                </a:effectLst>
              </a:rPr>
              <a:t>SIDA  ....</a:t>
            </a:r>
            <a:endParaRPr lang="pt-PT" sz="1400">
              <a:solidFill>
                <a:srgbClr val="000066"/>
              </a:solidFill>
              <a:effectLst>
                <a:outerShdw blurRad="38100" dist="38100" dir="2700000" algn="tl">
                  <a:srgbClr val="000000"/>
                </a:outerShdw>
              </a:effectLst>
            </a:endParaRPr>
          </a:p>
          <a:p>
            <a:pPr>
              <a:spcBef>
                <a:spcPct val="50000"/>
              </a:spcBef>
              <a:defRPr/>
            </a:pPr>
            <a:endParaRPr lang="pt-PT" sz="1400">
              <a:solidFill>
                <a:srgbClr val="000066"/>
              </a:solidFill>
              <a:effectLst>
                <a:outerShdw blurRad="38100" dist="38100" dir="2700000" algn="tl">
                  <a:srgbClr val="000000"/>
                </a:outerShdw>
              </a:effectLst>
            </a:endParaRPr>
          </a:p>
        </p:txBody>
      </p:sp>
      <p:graphicFrame>
        <p:nvGraphicFramePr>
          <p:cNvPr id="56326" name="Object 6"/>
          <p:cNvGraphicFramePr>
            <a:graphicFrameLocks noChangeAspect="1"/>
          </p:cNvGraphicFramePr>
          <p:nvPr/>
        </p:nvGraphicFramePr>
        <p:xfrm>
          <a:off x="611188" y="3068638"/>
          <a:ext cx="1519237" cy="1655762"/>
        </p:xfrm>
        <a:graphic>
          <a:graphicData uri="http://schemas.openxmlformats.org/presentationml/2006/ole">
            <p:oleObj spid="_x0000_s1026" name="Bitmap Image" r:id="rId5" imgW="847843" imgH="923810" progId="Paint.Picture">
              <p:embed/>
            </p:oleObj>
          </a:graphicData>
        </a:graphic>
      </p:graphicFrame>
      <p:graphicFrame>
        <p:nvGraphicFramePr>
          <p:cNvPr id="56327" name="Object 7"/>
          <p:cNvGraphicFramePr>
            <a:graphicFrameLocks noChangeAspect="1"/>
          </p:cNvGraphicFramePr>
          <p:nvPr/>
        </p:nvGraphicFramePr>
        <p:xfrm>
          <a:off x="1763713" y="4292600"/>
          <a:ext cx="1774825" cy="1871663"/>
        </p:xfrm>
        <a:graphic>
          <a:graphicData uri="http://schemas.openxmlformats.org/presentationml/2006/ole">
            <p:oleObj spid="_x0000_s1027" name="Bitmap Image" r:id="rId6" imgW="876190" imgH="923810" progId="Paint.Picture">
              <p:embed/>
            </p:oleObj>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0-#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229"/>
                                        </p:tgtEl>
                                        <p:attrNameLst>
                                          <p:attrName>style.visibility</p:attrName>
                                        </p:attrNameLst>
                                      </p:cBhvr>
                                      <p:to>
                                        <p:strVal val="visible"/>
                                      </p:to>
                                    </p:set>
                                    <p:anim calcmode="lin" valueType="num">
                                      <p:cBhvr additive="base">
                                        <p:cTn id="13" dur="500" fill="hold"/>
                                        <p:tgtEl>
                                          <p:spTgt spid="9229"/>
                                        </p:tgtEl>
                                        <p:attrNameLst>
                                          <p:attrName>ppt_x</p:attrName>
                                        </p:attrNameLst>
                                      </p:cBhvr>
                                      <p:tavLst>
                                        <p:tav tm="0">
                                          <p:val>
                                            <p:strVal val="1+#ppt_w/2"/>
                                          </p:val>
                                        </p:tav>
                                        <p:tav tm="100000">
                                          <p:val>
                                            <p:strVal val="#ppt_x"/>
                                          </p:val>
                                        </p:tav>
                                      </p:tavLst>
                                    </p:anim>
                                    <p:anim calcmode="lin" valueType="num">
                                      <p:cBhvr additive="base">
                                        <p:cTn id="14" dur="500" fill="hold"/>
                                        <p:tgtEl>
                                          <p:spTgt spid="92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26"/>
                                        </p:tgtEl>
                                        <p:attrNameLst>
                                          <p:attrName>style.visibility</p:attrName>
                                        </p:attrNameLst>
                                      </p:cBhvr>
                                      <p:to>
                                        <p:strVal val="visible"/>
                                      </p:to>
                                    </p:set>
                                    <p:anim calcmode="lin" valueType="num">
                                      <p:cBhvr additive="base">
                                        <p:cTn id="19" dur="500" fill="hold"/>
                                        <p:tgtEl>
                                          <p:spTgt spid="9226"/>
                                        </p:tgtEl>
                                        <p:attrNameLst>
                                          <p:attrName>ppt_x</p:attrName>
                                        </p:attrNameLst>
                                      </p:cBhvr>
                                      <p:tavLst>
                                        <p:tav tm="0">
                                          <p:val>
                                            <p:strVal val="#ppt_x"/>
                                          </p:val>
                                        </p:tav>
                                        <p:tav tm="100000">
                                          <p:val>
                                            <p:strVal val="#ppt_x"/>
                                          </p:val>
                                        </p:tav>
                                      </p:tavLst>
                                    </p:anim>
                                    <p:anim calcmode="lin" valueType="num">
                                      <p:cBhvr additive="base">
                                        <p:cTn id="20" dur="500" fill="hold"/>
                                        <p:tgtEl>
                                          <p:spTgt spid="92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24"/>
                                        </p:tgtEl>
                                        <p:attrNameLst>
                                          <p:attrName>style.visibility</p:attrName>
                                        </p:attrNameLst>
                                      </p:cBhvr>
                                      <p:to>
                                        <p:strVal val="visible"/>
                                      </p:to>
                                    </p:set>
                                    <p:anim calcmode="lin" valueType="num">
                                      <p:cBhvr additive="base">
                                        <p:cTn id="23" dur="500" fill="hold"/>
                                        <p:tgtEl>
                                          <p:spTgt spid="9224"/>
                                        </p:tgtEl>
                                        <p:attrNameLst>
                                          <p:attrName>ppt_x</p:attrName>
                                        </p:attrNameLst>
                                      </p:cBhvr>
                                      <p:tavLst>
                                        <p:tav tm="0">
                                          <p:val>
                                            <p:strVal val="#ppt_x"/>
                                          </p:val>
                                        </p:tav>
                                        <p:tav tm="100000">
                                          <p:val>
                                            <p:strVal val="#ppt_x"/>
                                          </p:val>
                                        </p:tav>
                                      </p:tavLst>
                                    </p:anim>
                                    <p:anim calcmode="lin" valueType="num">
                                      <p:cBhvr additive="base">
                                        <p:cTn id="24" dur="500" fill="hold"/>
                                        <p:tgtEl>
                                          <p:spTgt spid="92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6326"/>
                                        </p:tgtEl>
                                        <p:attrNameLst>
                                          <p:attrName>style.visibility</p:attrName>
                                        </p:attrNameLst>
                                      </p:cBhvr>
                                      <p:to>
                                        <p:strVal val="visible"/>
                                      </p:to>
                                    </p:set>
                                    <p:anim calcmode="lin" valueType="num">
                                      <p:cBhvr additive="base">
                                        <p:cTn id="27" dur="500" fill="hold"/>
                                        <p:tgtEl>
                                          <p:spTgt spid="56326"/>
                                        </p:tgtEl>
                                        <p:attrNameLst>
                                          <p:attrName>ppt_x</p:attrName>
                                        </p:attrNameLst>
                                      </p:cBhvr>
                                      <p:tavLst>
                                        <p:tav tm="0">
                                          <p:val>
                                            <p:strVal val="#ppt_x"/>
                                          </p:val>
                                        </p:tav>
                                        <p:tav tm="100000">
                                          <p:val>
                                            <p:strVal val="#ppt_x"/>
                                          </p:val>
                                        </p:tav>
                                      </p:tavLst>
                                    </p:anim>
                                    <p:anim calcmode="lin" valueType="num">
                                      <p:cBhvr additive="base">
                                        <p:cTn id="28" dur="500" fill="hold"/>
                                        <p:tgtEl>
                                          <p:spTgt spid="563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6327"/>
                                        </p:tgtEl>
                                        <p:attrNameLst>
                                          <p:attrName>style.visibility</p:attrName>
                                        </p:attrNameLst>
                                      </p:cBhvr>
                                      <p:to>
                                        <p:strVal val="visible"/>
                                      </p:to>
                                    </p:set>
                                    <p:anim calcmode="lin" valueType="num">
                                      <p:cBhvr additive="base">
                                        <p:cTn id="31" dur="500" fill="hold"/>
                                        <p:tgtEl>
                                          <p:spTgt spid="56327"/>
                                        </p:tgtEl>
                                        <p:attrNameLst>
                                          <p:attrName>ppt_x</p:attrName>
                                        </p:attrNameLst>
                                      </p:cBhvr>
                                      <p:tavLst>
                                        <p:tav tm="0">
                                          <p:val>
                                            <p:strVal val="#ppt_x"/>
                                          </p:val>
                                        </p:tav>
                                        <p:tav tm="100000">
                                          <p:val>
                                            <p:strVal val="#ppt_x"/>
                                          </p:val>
                                        </p:tav>
                                      </p:tavLst>
                                    </p:anim>
                                    <p:anim calcmode="lin" valueType="num">
                                      <p:cBhvr additive="base">
                                        <p:cTn id="32" dur="500" fill="hold"/>
                                        <p:tgtEl>
                                          <p:spTgt spid="563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25"/>
                                        </p:tgtEl>
                                        <p:attrNameLst>
                                          <p:attrName>style.visibility</p:attrName>
                                        </p:attrNameLst>
                                      </p:cBhvr>
                                      <p:to>
                                        <p:strVal val="visible"/>
                                      </p:to>
                                    </p:set>
                                    <p:anim calcmode="lin" valueType="num">
                                      <p:cBhvr additive="base">
                                        <p:cTn id="35" dur="500" fill="hold"/>
                                        <p:tgtEl>
                                          <p:spTgt spid="9225"/>
                                        </p:tgtEl>
                                        <p:attrNameLst>
                                          <p:attrName>ppt_x</p:attrName>
                                        </p:attrNameLst>
                                      </p:cBhvr>
                                      <p:tavLst>
                                        <p:tav tm="0">
                                          <p:val>
                                            <p:strVal val="#ppt_x"/>
                                          </p:val>
                                        </p:tav>
                                        <p:tav tm="100000">
                                          <p:val>
                                            <p:strVal val="#ppt_x"/>
                                          </p:val>
                                        </p:tav>
                                      </p:tavLst>
                                    </p:anim>
                                    <p:anim calcmode="lin" valueType="num">
                                      <p:cBhvr additive="base">
                                        <p:cTn id="36" dur="500" fill="hold"/>
                                        <p:tgtEl>
                                          <p:spTgt spid="92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227"/>
                                        </p:tgtEl>
                                        <p:attrNameLst>
                                          <p:attrName>style.visibility</p:attrName>
                                        </p:attrNameLst>
                                      </p:cBhvr>
                                      <p:to>
                                        <p:strVal val="visible"/>
                                      </p:to>
                                    </p:set>
                                    <p:anim calcmode="lin" valueType="num">
                                      <p:cBhvr additive="base">
                                        <p:cTn id="39" dur="500" fill="hold"/>
                                        <p:tgtEl>
                                          <p:spTgt spid="9227"/>
                                        </p:tgtEl>
                                        <p:attrNameLst>
                                          <p:attrName>ppt_x</p:attrName>
                                        </p:attrNameLst>
                                      </p:cBhvr>
                                      <p:tavLst>
                                        <p:tav tm="0">
                                          <p:val>
                                            <p:strVal val="#ppt_x"/>
                                          </p:val>
                                        </p:tav>
                                        <p:tav tm="100000">
                                          <p:val>
                                            <p:strVal val="#ppt_x"/>
                                          </p:val>
                                        </p:tav>
                                      </p:tavLst>
                                    </p:anim>
                                    <p:anim calcmode="lin" valueType="num">
                                      <p:cBhvr additive="base">
                                        <p:cTn id="40" dur="500" fill="hold"/>
                                        <p:tgtEl>
                                          <p:spTgt spid="9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utoUpdateAnimBg="0"/>
      <p:bldP spid="9226" grpId="0"/>
      <p:bldP spid="9227" grpId="0"/>
      <p:bldP spid="922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5105400" y="815975"/>
            <a:ext cx="3505200" cy="5470525"/>
          </a:xfrm>
          <a:prstGeom prst="rect">
            <a:avLst/>
          </a:prstGeom>
          <a:noFill/>
          <a:ln w="9525">
            <a:noFill/>
            <a:miter lim="800000"/>
            <a:headEnd/>
            <a:tailEnd/>
          </a:ln>
          <a:effectLst/>
        </p:spPr>
        <p:txBody>
          <a:bodyPr>
            <a:spAutoFit/>
          </a:bodyPr>
          <a:lstStyle/>
          <a:p>
            <a:pPr>
              <a:spcBef>
                <a:spcPct val="50000"/>
              </a:spcBef>
              <a:buFont typeface="Wingdings" pitchFamily="2" charset="2"/>
              <a:buNone/>
              <a:defRPr/>
            </a:pPr>
            <a:endParaRPr lang="pt-PT" sz="1600" b="1">
              <a:effectLst>
                <a:outerShdw blurRad="38100" dist="38100" dir="2700000" algn="tl">
                  <a:srgbClr val="FFFFFF"/>
                </a:outerShdw>
              </a:effectLst>
            </a:endParaRPr>
          </a:p>
          <a:p>
            <a:pPr algn="ctr">
              <a:spcBef>
                <a:spcPct val="50000"/>
              </a:spcBef>
              <a:buFont typeface="Wingdings" pitchFamily="2" charset="2"/>
              <a:buChar char="ü"/>
              <a:defRPr/>
            </a:pPr>
            <a:r>
              <a:rPr lang="pt-PT" sz="1600" b="1">
                <a:solidFill>
                  <a:srgbClr val="990000"/>
                </a:solidFill>
                <a:effectLst>
                  <a:outerShdw blurRad="38100" dist="38100" dir="2700000" algn="tl">
                    <a:srgbClr val="000000"/>
                  </a:outerShdw>
                </a:effectLst>
                <a:latin typeface="Comic Sans MS" pitchFamily="66" charset="0"/>
              </a:rPr>
              <a:t>VÍRUS</a:t>
            </a:r>
          </a:p>
          <a:p>
            <a:pPr algn="ctr">
              <a:spcBef>
                <a:spcPct val="50000"/>
              </a:spcBef>
              <a:buFont typeface="Wingdings" pitchFamily="2" charset="2"/>
              <a:buChar char="v"/>
              <a:defRPr/>
            </a:pPr>
            <a:r>
              <a:rPr lang="pt-PT" sz="1600" b="1">
                <a:effectLst>
                  <a:outerShdw blurRad="38100" dist="38100" dir="2700000" algn="tl">
                    <a:srgbClr val="FFFFFF"/>
                  </a:outerShdw>
                </a:effectLst>
                <a:latin typeface="Comic Sans MS" pitchFamily="66" charset="0"/>
              </a:rPr>
              <a:t>São seres acelulares </a:t>
            </a:r>
          </a:p>
          <a:p>
            <a:pPr algn="ctr">
              <a:spcBef>
                <a:spcPct val="50000"/>
              </a:spcBef>
              <a:buFont typeface="Wingdings" pitchFamily="2" charset="2"/>
              <a:buChar char="v"/>
              <a:defRPr/>
            </a:pPr>
            <a:endParaRPr lang="pt-PT" sz="1600" b="1">
              <a:effectLst>
                <a:outerShdw blurRad="38100" dist="38100" dir="2700000" algn="tl">
                  <a:srgbClr val="FFFFFF"/>
                </a:outerShdw>
              </a:effectLst>
              <a:latin typeface="Comic Sans MS" pitchFamily="66" charset="0"/>
            </a:endParaRPr>
          </a:p>
          <a:p>
            <a:pPr algn="ctr">
              <a:spcBef>
                <a:spcPct val="50000"/>
              </a:spcBef>
              <a:buFont typeface="Wingdings" pitchFamily="2" charset="2"/>
              <a:buChar char="v"/>
              <a:defRPr/>
            </a:pPr>
            <a:r>
              <a:rPr lang="pt-PT" sz="1600" b="1">
                <a:effectLst>
                  <a:outerShdw blurRad="38100" dist="38100" dir="2700000" algn="tl">
                    <a:srgbClr val="FFFFFF"/>
                  </a:outerShdw>
                </a:effectLst>
                <a:latin typeface="Comic Sans MS" pitchFamily="66" charset="0"/>
              </a:rPr>
              <a:t>Não são considerados verdadeiros seres vivos porque não se conseguem reproduzir nem desenvolver metabolismo de forma independente</a:t>
            </a:r>
          </a:p>
          <a:p>
            <a:pPr algn="ctr">
              <a:spcBef>
                <a:spcPct val="50000"/>
              </a:spcBef>
              <a:buFont typeface="Wingdings" pitchFamily="2" charset="2"/>
              <a:buChar char="v"/>
              <a:defRPr/>
            </a:pPr>
            <a:endParaRPr lang="pt-PT" sz="1600" b="1">
              <a:effectLst>
                <a:outerShdw blurRad="38100" dist="38100" dir="2700000" algn="tl">
                  <a:srgbClr val="FFFFFF"/>
                </a:outerShdw>
              </a:effectLst>
              <a:latin typeface="Comic Sans MS" pitchFamily="66" charset="0"/>
            </a:endParaRPr>
          </a:p>
          <a:p>
            <a:pPr algn="ctr">
              <a:spcBef>
                <a:spcPct val="50000"/>
              </a:spcBef>
              <a:buFont typeface="Wingdings" pitchFamily="2" charset="2"/>
              <a:buChar char="v"/>
              <a:defRPr/>
            </a:pPr>
            <a:r>
              <a:rPr lang="pt-PT" sz="1600" b="1">
                <a:effectLst>
                  <a:outerShdw blurRad="38100" dist="38100" dir="2700000" algn="tl">
                    <a:srgbClr val="FFFFFF"/>
                  </a:outerShdw>
                </a:effectLst>
                <a:latin typeface="Comic Sans MS" pitchFamily="66" charset="0"/>
              </a:rPr>
              <a:t>Existem diferentes tipos de vírus. Genericamente são constituídos por um invólucro protector de natureza proteica (</a:t>
            </a:r>
            <a:r>
              <a:rPr lang="pt-PT" sz="1600" b="1">
                <a:solidFill>
                  <a:srgbClr val="CC0000"/>
                </a:solidFill>
                <a:effectLst>
                  <a:outerShdw blurRad="38100" dist="38100" dir="2700000" algn="tl">
                    <a:srgbClr val="000000"/>
                  </a:outerShdw>
                </a:effectLst>
                <a:latin typeface="Comic Sans MS" pitchFamily="66" charset="0"/>
              </a:rPr>
              <a:t>cápside</a:t>
            </a:r>
            <a:r>
              <a:rPr lang="pt-PT" sz="1600" b="1">
                <a:effectLst>
                  <a:outerShdw blurRad="38100" dist="38100" dir="2700000" algn="tl">
                    <a:srgbClr val="FFFFFF"/>
                  </a:outerShdw>
                </a:effectLst>
                <a:latin typeface="Comic Sans MS" pitchFamily="66" charset="0"/>
              </a:rPr>
              <a:t>) e por </a:t>
            </a:r>
            <a:r>
              <a:rPr lang="pt-PT" sz="1600" b="1">
                <a:solidFill>
                  <a:srgbClr val="CC0000"/>
                </a:solidFill>
                <a:effectLst>
                  <a:outerShdw blurRad="38100" dist="38100" dir="2700000" algn="tl">
                    <a:srgbClr val="000000"/>
                  </a:outerShdw>
                </a:effectLst>
                <a:latin typeface="Comic Sans MS" pitchFamily="66" charset="0"/>
              </a:rPr>
              <a:t>material genético</a:t>
            </a:r>
            <a:r>
              <a:rPr lang="pt-PT" sz="1600" b="1">
                <a:effectLst>
                  <a:outerShdw blurRad="38100" dist="38100" dir="2700000" algn="tl">
                    <a:srgbClr val="FFFFFF"/>
                  </a:outerShdw>
                </a:effectLst>
                <a:latin typeface="Comic Sans MS" pitchFamily="66" charset="0"/>
              </a:rPr>
              <a:t> (DNA ou RNA). Alguns vírus são rodeados por invólucro semelhante à  membrana das células.</a:t>
            </a:r>
          </a:p>
        </p:txBody>
      </p:sp>
      <p:sp>
        <p:nvSpPr>
          <p:cNvPr id="15371" name="Text Box 11"/>
          <p:cNvSpPr txBox="1">
            <a:spLocks noChangeArrowheads="1"/>
          </p:cNvSpPr>
          <p:nvPr/>
        </p:nvSpPr>
        <p:spPr bwMode="auto">
          <a:xfrm>
            <a:off x="5448300" y="0"/>
            <a:ext cx="3695700" cy="366713"/>
          </a:xfrm>
          <a:prstGeom prst="rect">
            <a:avLst/>
          </a:prstGeom>
          <a:noFill/>
          <a:ln w="9525">
            <a:noFill/>
            <a:miter lim="800000"/>
            <a:headEnd/>
            <a:tailEnd/>
          </a:ln>
          <a:effectLst/>
        </p:spPr>
        <p:txBody>
          <a:bodyPr>
            <a:spAutoFit/>
          </a:bodyPr>
          <a:lstStyle/>
          <a:p>
            <a:pPr>
              <a:spcBef>
                <a:spcPct val="50000"/>
              </a:spcBef>
              <a:defRPr/>
            </a:pPr>
            <a:r>
              <a:rPr lang="pt-PT" sz="1800" b="1">
                <a:solidFill>
                  <a:srgbClr val="000066"/>
                </a:solidFill>
                <a:effectLst>
                  <a:outerShdw blurRad="38100" dist="38100" dir="2700000" algn="tl">
                    <a:srgbClr val="000000"/>
                  </a:outerShdw>
                </a:effectLst>
              </a:rPr>
              <a:t>Organismos patogénicos</a:t>
            </a:r>
          </a:p>
        </p:txBody>
      </p:sp>
      <p:grpSp>
        <p:nvGrpSpPr>
          <p:cNvPr id="2" name="Group 13"/>
          <p:cNvGrpSpPr>
            <a:grpSpLocks/>
          </p:cNvGrpSpPr>
          <p:nvPr/>
        </p:nvGrpSpPr>
        <p:grpSpPr bwMode="auto">
          <a:xfrm>
            <a:off x="381000" y="1219200"/>
            <a:ext cx="4570413" cy="5441950"/>
            <a:chOff x="240" y="768"/>
            <a:chExt cx="2879" cy="3428"/>
          </a:xfrm>
        </p:grpSpPr>
        <p:pic>
          <p:nvPicPr>
            <p:cNvPr id="14341" name="Picture 10" descr="HIV"/>
            <p:cNvPicPr>
              <a:picLocks noChangeAspect="1" noChangeArrowheads="1"/>
            </p:cNvPicPr>
            <p:nvPr/>
          </p:nvPicPr>
          <p:blipFill>
            <a:blip r:embed="rId2" cstate="print"/>
            <a:srcRect/>
            <a:stretch>
              <a:fillRect/>
            </a:stretch>
          </p:blipFill>
          <p:spPr bwMode="auto">
            <a:xfrm>
              <a:off x="240" y="768"/>
              <a:ext cx="2879" cy="3312"/>
            </a:xfrm>
            <a:prstGeom prst="rect">
              <a:avLst/>
            </a:prstGeom>
            <a:noFill/>
            <a:ln w="9525">
              <a:noFill/>
              <a:miter lim="800000"/>
              <a:headEnd/>
              <a:tailEnd/>
            </a:ln>
          </p:spPr>
        </p:pic>
        <p:sp>
          <p:nvSpPr>
            <p:cNvPr id="15372" name="Text Box 12"/>
            <p:cNvSpPr txBox="1">
              <a:spLocks noChangeArrowheads="1"/>
            </p:cNvSpPr>
            <p:nvPr/>
          </p:nvSpPr>
          <p:spPr bwMode="auto">
            <a:xfrm>
              <a:off x="240" y="3984"/>
              <a:ext cx="1200" cy="212"/>
            </a:xfrm>
            <a:prstGeom prst="rect">
              <a:avLst/>
            </a:prstGeom>
            <a:noFill/>
            <a:ln w="9525">
              <a:noFill/>
              <a:miter lim="800000"/>
              <a:headEnd/>
              <a:tailEnd/>
            </a:ln>
            <a:effectLst/>
          </p:spPr>
          <p:txBody>
            <a:bodyPr>
              <a:spAutoFit/>
            </a:bodyPr>
            <a:lstStyle/>
            <a:p>
              <a:pPr>
                <a:spcBef>
                  <a:spcPct val="50000"/>
                </a:spcBef>
                <a:defRPr/>
              </a:pPr>
              <a:r>
                <a:rPr lang="pt-PT" sz="1600" b="1">
                  <a:effectLst>
                    <a:outerShdw blurRad="38100" dist="38100" dir="2700000" algn="tl">
                      <a:srgbClr val="FFFFFF"/>
                    </a:outerShdw>
                  </a:effectLst>
                </a:rPr>
                <a:t>Virus HIV1</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additive="base">
                                        <p:cTn id="7" dur="500" fill="hold"/>
                                        <p:tgtEl>
                                          <p:spTgt spid="15371"/>
                                        </p:tgtEl>
                                        <p:attrNameLst>
                                          <p:attrName>ppt_x</p:attrName>
                                        </p:attrNameLst>
                                      </p:cBhvr>
                                      <p:tavLst>
                                        <p:tav tm="0">
                                          <p:val>
                                            <p:strVal val="0-#ppt_w/2"/>
                                          </p:val>
                                        </p:tav>
                                        <p:tav tm="100000">
                                          <p:val>
                                            <p:strVal val="#ppt_x"/>
                                          </p:val>
                                        </p:tav>
                                      </p:tavLst>
                                    </p:anim>
                                    <p:anim calcmode="lin" valueType="num">
                                      <p:cBhvr additive="base">
                                        <p:cTn id="8" dur="500" fill="hold"/>
                                        <p:tgtEl>
                                          <p:spTgt spid="153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364"/>
                                        </p:tgtEl>
                                        <p:attrNameLst>
                                          <p:attrName>style.visibility</p:attrName>
                                        </p:attrNameLst>
                                      </p:cBhvr>
                                      <p:to>
                                        <p:strVal val="visible"/>
                                      </p:to>
                                    </p:set>
                                    <p:anim calcmode="lin" valueType="num">
                                      <p:cBhvr additive="base">
                                        <p:cTn id="21" dur="500" fill="hold"/>
                                        <p:tgtEl>
                                          <p:spTgt spid="15364"/>
                                        </p:tgtEl>
                                        <p:attrNameLst>
                                          <p:attrName>ppt_x</p:attrName>
                                        </p:attrNameLst>
                                      </p:cBhvr>
                                      <p:tavLst>
                                        <p:tav tm="0">
                                          <p:val>
                                            <p:strVal val="1+#ppt_w/2"/>
                                          </p:val>
                                        </p:tav>
                                        <p:tav tm="100000">
                                          <p:val>
                                            <p:strVal val="#ppt_x"/>
                                          </p:val>
                                        </p:tav>
                                      </p:tavLst>
                                    </p:anim>
                                    <p:anim calcmode="lin" valueType="num">
                                      <p:cBhvr additive="base">
                                        <p:cTn id="22" dur="500" fill="hold"/>
                                        <p:tgtEl>
                                          <p:spTgt spid="153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P spid="1537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8"/>
          <p:cNvSpPr>
            <a:spLocks noGrp="1" noChangeArrowheads="1"/>
          </p:cNvSpPr>
          <p:nvPr>
            <p:ph type="title"/>
          </p:nvPr>
        </p:nvSpPr>
        <p:spPr/>
        <p:txBody>
          <a:bodyPr/>
          <a:lstStyle/>
          <a:p>
            <a:pPr eaLnBrk="1" hangingPunct="1"/>
            <a:endParaRPr lang="pt-PT" smtClean="0"/>
          </a:p>
        </p:txBody>
      </p:sp>
      <p:graphicFrame>
        <p:nvGraphicFramePr>
          <p:cNvPr id="2050" name="Object 3"/>
          <p:cNvGraphicFramePr>
            <a:graphicFrameLocks noChangeAspect="1"/>
          </p:cNvGraphicFramePr>
          <p:nvPr>
            <p:ph sz="half" idx="1"/>
          </p:nvPr>
        </p:nvGraphicFramePr>
        <p:xfrm>
          <a:off x="971550" y="476250"/>
          <a:ext cx="4248150" cy="3875088"/>
        </p:xfrm>
        <a:graphic>
          <a:graphicData uri="http://schemas.openxmlformats.org/presentationml/2006/ole">
            <p:oleObj spid="_x0000_s2050" name="Bitmap Image" r:id="rId3" imgW="3038095" imgH="2771429" progId="Paint.Picture">
              <p:embed/>
            </p:oleObj>
          </a:graphicData>
        </a:graphic>
      </p:graphicFrame>
      <p:sp>
        <p:nvSpPr>
          <p:cNvPr id="57350" name="Text Box 6"/>
          <p:cNvSpPr txBox="1">
            <a:spLocks noChangeArrowheads="1"/>
          </p:cNvSpPr>
          <p:nvPr/>
        </p:nvSpPr>
        <p:spPr bwMode="auto">
          <a:xfrm>
            <a:off x="5448300" y="0"/>
            <a:ext cx="3695700" cy="366713"/>
          </a:xfrm>
          <a:prstGeom prst="rect">
            <a:avLst/>
          </a:prstGeom>
          <a:noFill/>
          <a:ln w="9525">
            <a:noFill/>
            <a:miter lim="800000"/>
            <a:headEnd/>
            <a:tailEnd/>
          </a:ln>
          <a:effectLst/>
        </p:spPr>
        <p:txBody>
          <a:bodyPr>
            <a:spAutoFit/>
          </a:bodyPr>
          <a:lstStyle/>
          <a:p>
            <a:pPr>
              <a:spcBef>
                <a:spcPct val="50000"/>
              </a:spcBef>
              <a:defRPr/>
            </a:pPr>
            <a:r>
              <a:rPr lang="pt-PT" sz="1800" b="1">
                <a:solidFill>
                  <a:srgbClr val="000066"/>
                </a:solidFill>
                <a:effectLst>
                  <a:outerShdw blurRad="38100" dist="38100" dir="2700000" algn="tl">
                    <a:srgbClr val="000000"/>
                  </a:outerShdw>
                </a:effectLst>
              </a:rPr>
              <a:t>Organismos patogénicos</a:t>
            </a:r>
          </a:p>
        </p:txBody>
      </p:sp>
      <p:graphicFrame>
        <p:nvGraphicFramePr>
          <p:cNvPr id="2051" name="Object 7"/>
          <p:cNvGraphicFramePr>
            <a:graphicFrameLocks noChangeAspect="1"/>
          </p:cNvGraphicFramePr>
          <p:nvPr>
            <p:ph sz="half" idx="2"/>
          </p:nvPr>
        </p:nvGraphicFramePr>
        <p:xfrm>
          <a:off x="971550" y="4149725"/>
          <a:ext cx="4248150" cy="2482850"/>
        </p:xfrm>
        <a:graphic>
          <a:graphicData uri="http://schemas.openxmlformats.org/presentationml/2006/ole">
            <p:oleObj spid="_x0000_s2051" name="Bitmap Image" r:id="rId4" imgW="3715269" imgH="2172003" progId="Paint.Picture">
              <p:embed/>
            </p:oleObj>
          </a:graphicData>
        </a:graphic>
      </p:graphicFrame>
      <p:sp>
        <p:nvSpPr>
          <p:cNvPr id="57354" name="Rectangle 10"/>
          <p:cNvSpPr>
            <a:spLocks noChangeArrowheads="1"/>
          </p:cNvSpPr>
          <p:nvPr/>
        </p:nvSpPr>
        <p:spPr bwMode="auto">
          <a:xfrm>
            <a:off x="6011863" y="2781300"/>
            <a:ext cx="2581275" cy="701675"/>
          </a:xfrm>
          <a:prstGeom prst="rect">
            <a:avLst/>
          </a:prstGeom>
          <a:noFill/>
          <a:ln w="9525">
            <a:noFill/>
            <a:miter lim="800000"/>
            <a:headEnd/>
            <a:tailEnd/>
          </a:ln>
          <a:effectLst/>
        </p:spPr>
        <p:txBody>
          <a:bodyPr>
            <a:spAutoFit/>
          </a:bodyPr>
          <a:lstStyle/>
          <a:p>
            <a:pPr algn="ctr">
              <a:spcBef>
                <a:spcPct val="50000"/>
              </a:spcBef>
              <a:defRPr/>
            </a:pPr>
            <a:r>
              <a:rPr lang="pt-PT" b="1">
                <a:solidFill>
                  <a:srgbClr val="CC0000"/>
                </a:solidFill>
                <a:effectLst>
                  <a:outerShdw blurRad="38100" dist="38100" dir="2700000" algn="tl">
                    <a:srgbClr val="000000"/>
                  </a:outerShdw>
                </a:effectLst>
              </a:rPr>
              <a:t>Ciclo reprodutor de um vírus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additive="base">
                                        <p:cTn id="7" dur="500" fill="hold"/>
                                        <p:tgtEl>
                                          <p:spTgt spid="57350"/>
                                        </p:tgtEl>
                                        <p:attrNameLst>
                                          <p:attrName>ppt_x</p:attrName>
                                        </p:attrNameLst>
                                      </p:cBhvr>
                                      <p:tavLst>
                                        <p:tav tm="0">
                                          <p:val>
                                            <p:strVal val="0-#ppt_w/2"/>
                                          </p:val>
                                        </p:tav>
                                        <p:tav tm="100000">
                                          <p:val>
                                            <p:strVal val="#ppt_x"/>
                                          </p:val>
                                        </p:tav>
                                      </p:tavLst>
                                    </p:anim>
                                    <p:anim calcmode="lin" valueType="num">
                                      <p:cBhvr additive="base">
                                        <p:cTn id="8" dur="500" fill="hold"/>
                                        <p:tgtEl>
                                          <p:spTgt spid="573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1029" descr="Cicloviral"/>
          <p:cNvPicPr>
            <a:picLocks noChangeAspect="1" noChangeArrowheads="1"/>
          </p:cNvPicPr>
          <p:nvPr/>
        </p:nvPicPr>
        <p:blipFill>
          <a:blip r:embed="rId2" cstate="print"/>
          <a:srcRect/>
          <a:stretch>
            <a:fillRect/>
          </a:stretch>
        </p:blipFill>
        <p:spPr bwMode="auto">
          <a:xfrm>
            <a:off x="571500" y="1143000"/>
            <a:ext cx="8001000" cy="5018088"/>
          </a:xfrm>
          <a:prstGeom prst="rect">
            <a:avLst/>
          </a:prstGeom>
          <a:noFill/>
          <a:ln w="9525">
            <a:noFill/>
            <a:miter lim="800000"/>
            <a:headEnd/>
            <a:tailEnd/>
          </a:ln>
        </p:spPr>
      </p:pic>
      <p:sp>
        <p:nvSpPr>
          <p:cNvPr id="16390" name="Text Box 1030"/>
          <p:cNvSpPr txBox="1">
            <a:spLocks noChangeArrowheads="1"/>
          </p:cNvSpPr>
          <p:nvPr/>
        </p:nvSpPr>
        <p:spPr bwMode="auto">
          <a:xfrm>
            <a:off x="1905000" y="533400"/>
            <a:ext cx="4419600" cy="396875"/>
          </a:xfrm>
          <a:prstGeom prst="rect">
            <a:avLst/>
          </a:prstGeom>
          <a:noFill/>
          <a:ln w="9525">
            <a:noFill/>
            <a:miter lim="800000"/>
            <a:headEnd/>
            <a:tailEnd/>
          </a:ln>
          <a:effectLst/>
        </p:spPr>
        <p:txBody>
          <a:bodyPr>
            <a:spAutoFit/>
          </a:bodyPr>
          <a:lstStyle/>
          <a:p>
            <a:pPr>
              <a:spcBef>
                <a:spcPct val="50000"/>
              </a:spcBef>
              <a:defRPr/>
            </a:pPr>
            <a:r>
              <a:rPr lang="pt-PT" b="1">
                <a:solidFill>
                  <a:srgbClr val="CC0000"/>
                </a:solidFill>
                <a:effectLst>
                  <a:outerShdw blurRad="38100" dist="38100" dir="2700000" algn="tl">
                    <a:srgbClr val="000000"/>
                  </a:outerShdw>
                </a:effectLst>
              </a:rPr>
              <a:t>Ciclo reprodutor de um vírus</a:t>
            </a:r>
          </a:p>
        </p:txBody>
      </p:sp>
      <p:sp>
        <p:nvSpPr>
          <p:cNvPr id="10263" name="Text Box 23"/>
          <p:cNvSpPr txBox="1">
            <a:spLocks noChangeArrowheads="1"/>
          </p:cNvSpPr>
          <p:nvPr/>
        </p:nvSpPr>
        <p:spPr bwMode="auto">
          <a:xfrm>
            <a:off x="5448300" y="0"/>
            <a:ext cx="3695700" cy="366713"/>
          </a:xfrm>
          <a:prstGeom prst="rect">
            <a:avLst/>
          </a:prstGeom>
          <a:noFill/>
          <a:ln w="9525">
            <a:noFill/>
            <a:miter lim="800000"/>
            <a:headEnd/>
            <a:tailEnd/>
          </a:ln>
          <a:effectLst/>
        </p:spPr>
        <p:txBody>
          <a:bodyPr>
            <a:spAutoFit/>
          </a:bodyPr>
          <a:lstStyle/>
          <a:p>
            <a:pPr>
              <a:spcBef>
                <a:spcPct val="50000"/>
              </a:spcBef>
              <a:defRPr/>
            </a:pPr>
            <a:r>
              <a:rPr lang="pt-PT" sz="1800" b="1">
                <a:solidFill>
                  <a:srgbClr val="000066"/>
                </a:solidFill>
                <a:effectLst>
                  <a:outerShdw blurRad="38100" dist="38100" dir="2700000" algn="tl">
                    <a:srgbClr val="000000"/>
                  </a:outerShdw>
                </a:effectLst>
              </a:rPr>
              <a:t>Organismos patogénicos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63"/>
                                        </p:tgtEl>
                                        <p:attrNameLst>
                                          <p:attrName>style.visibility</p:attrName>
                                        </p:attrNameLst>
                                      </p:cBhvr>
                                      <p:to>
                                        <p:strVal val="visible"/>
                                      </p:to>
                                    </p:set>
                                    <p:anim calcmode="lin" valueType="num">
                                      <p:cBhvr additive="base">
                                        <p:cTn id="7" dur="500" fill="hold"/>
                                        <p:tgtEl>
                                          <p:spTgt spid="10263"/>
                                        </p:tgtEl>
                                        <p:attrNameLst>
                                          <p:attrName>ppt_x</p:attrName>
                                        </p:attrNameLst>
                                      </p:cBhvr>
                                      <p:tavLst>
                                        <p:tav tm="0">
                                          <p:val>
                                            <p:strVal val="0-#ppt_w/2"/>
                                          </p:val>
                                        </p:tav>
                                        <p:tav tm="100000">
                                          <p:val>
                                            <p:strVal val="#ppt_x"/>
                                          </p:val>
                                        </p:tav>
                                      </p:tavLst>
                                    </p:anim>
                                    <p:anim calcmode="lin" valueType="num">
                                      <p:cBhvr additive="base">
                                        <p:cTn id="8" dur="500" fill="hold"/>
                                        <p:tgtEl>
                                          <p:spTgt spid="102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0-#ppt_w/2"/>
                                          </p:val>
                                        </p:tav>
                                        <p:tav tm="100000">
                                          <p:val>
                                            <p:strVal val="#ppt_x"/>
                                          </p:val>
                                        </p:tav>
                                      </p:tavLst>
                                    </p:anim>
                                    <p:anim calcmode="lin" valueType="num">
                                      <p:cBhvr additive="base">
                                        <p:cTn id="14"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p:cTn id="19" dur="1000" fill="hold"/>
                                        <p:tgtEl>
                                          <p:spTgt spid="16389"/>
                                        </p:tgtEl>
                                        <p:attrNameLst>
                                          <p:attrName>ppt_w</p:attrName>
                                        </p:attrNameLst>
                                      </p:cBhvr>
                                      <p:tavLst>
                                        <p:tav tm="0">
                                          <p:val>
                                            <p:fltVal val="0"/>
                                          </p:val>
                                        </p:tav>
                                        <p:tav tm="100000">
                                          <p:val>
                                            <p:strVal val="#ppt_w"/>
                                          </p:val>
                                        </p:tav>
                                      </p:tavLst>
                                    </p:anim>
                                    <p:anim calcmode="lin" valueType="num">
                                      <p:cBhvr>
                                        <p:cTn id="20" dur="1000" fill="hold"/>
                                        <p:tgtEl>
                                          <p:spTgt spid="16389"/>
                                        </p:tgtEl>
                                        <p:attrNameLst>
                                          <p:attrName>ppt_h</p:attrName>
                                        </p:attrNameLst>
                                      </p:cBhvr>
                                      <p:tavLst>
                                        <p:tav tm="0">
                                          <p:val>
                                            <p:fltVal val="0"/>
                                          </p:val>
                                        </p:tav>
                                        <p:tav tm="100000">
                                          <p:val>
                                            <p:strVal val="#ppt_h"/>
                                          </p:val>
                                        </p:tav>
                                      </p:tavLst>
                                    </p:anim>
                                    <p:anim calcmode="lin" valueType="num">
                                      <p:cBhvr>
                                        <p:cTn id="21" dur="1000" fill="hold"/>
                                        <p:tgtEl>
                                          <p:spTgt spid="1638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63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P spid="1026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title"/>
          </p:nvPr>
        </p:nvSpPr>
        <p:spPr/>
        <p:txBody>
          <a:bodyPr/>
          <a:lstStyle/>
          <a:p>
            <a:pPr eaLnBrk="1" hangingPunct="1"/>
            <a:endParaRPr lang="pt-PT" dirty="0" smtClean="0"/>
          </a:p>
        </p:txBody>
      </p:sp>
      <p:graphicFrame>
        <p:nvGraphicFramePr>
          <p:cNvPr id="3074" name="Object 3"/>
          <p:cNvGraphicFramePr>
            <a:graphicFrameLocks noChangeAspect="1"/>
          </p:cNvGraphicFramePr>
          <p:nvPr>
            <p:ph idx="1"/>
          </p:nvPr>
        </p:nvGraphicFramePr>
        <p:xfrm>
          <a:off x="576263" y="1125538"/>
          <a:ext cx="8243887" cy="4581525"/>
        </p:xfrm>
        <a:graphic>
          <a:graphicData uri="http://schemas.openxmlformats.org/presentationml/2006/ole">
            <p:oleObj spid="_x0000_s3074" name="Bitmap Image" r:id="rId3" imgW="4544059" imgH="2523810" progId="Paint.Picture">
              <p:embed/>
            </p:oleObj>
          </a:graphicData>
        </a:graphic>
      </p:graphicFrame>
      <p:sp>
        <p:nvSpPr>
          <p:cNvPr id="60425" name="Text Box 9"/>
          <p:cNvSpPr txBox="1">
            <a:spLocks noChangeArrowheads="1"/>
          </p:cNvSpPr>
          <p:nvPr/>
        </p:nvSpPr>
        <p:spPr bwMode="auto">
          <a:xfrm>
            <a:off x="5448300" y="0"/>
            <a:ext cx="3695700" cy="366713"/>
          </a:xfrm>
          <a:prstGeom prst="rect">
            <a:avLst/>
          </a:prstGeom>
          <a:noFill/>
          <a:ln w="9525">
            <a:noFill/>
            <a:miter lim="800000"/>
            <a:headEnd/>
            <a:tailEnd/>
          </a:ln>
          <a:effectLst/>
        </p:spPr>
        <p:txBody>
          <a:bodyPr>
            <a:spAutoFit/>
          </a:bodyPr>
          <a:lstStyle/>
          <a:p>
            <a:pPr>
              <a:spcBef>
                <a:spcPct val="50000"/>
              </a:spcBef>
              <a:defRPr/>
            </a:pPr>
            <a:r>
              <a:rPr lang="pt-PT" sz="1800" b="1">
                <a:solidFill>
                  <a:srgbClr val="000066"/>
                </a:solidFill>
                <a:effectLst>
                  <a:outerShdw blurRad="38100" dist="38100" dir="2700000" algn="tl">
                    <a:srgbClr val="000000"/>
                  </a:outerShdw>
                </a:effectLst>
              </a:rPr>
              <a:t>Organismos patogénicos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5"/>
                                        </p:tgtEl>
                                        <p:attrNameLst>
                                          <p:attrName>style.visibility</p:attrName>
                                        </p:attrNameLst>
                                      </p:cBhvr>
                                      <p:to>
                                        <p:strVal val="visible"/>
                                      </p:to>
                                    </p:set>
                                    <p:anim calcmode="lin" valueType="num">
                                      <p:cBhvr additive="base">
                                        <p:cTn id="7" dur="500" fill="hold"/>
                                        <p:tgtEl>
                                          <p:spTgt spid="60425"/>
                                        </p:tgtEl>
                                        <p:attrNameLst>
                                          <p:attrName>ppt_x</p:attrName>
                                        </p:attrNameLst>
                                      </p:cBhvr>
                                      <p:tavLst>
                                        <p:tav tm="0">
                                          <p:val>
                                            <p:strVal val="0-#ppt_w/2"/>
                                          </p:val>
                                        </p:tav>
                                        <p:tav tm="100000">
                                          <p:val>
                                            <p:strVal val="#ppt_x"/>
                                          </p:val>
                                        </p:tav>
                                      </p:tavLst>
                                    </p:anim>
                                    <p:anim calcmode="lin" valueType="num">
                                      <p:cBhvr additive="base">
                                        <p:cTn id="8"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5" grpId="0" autoUpdateAnimBg="0"/>
    </p:bldLst>
  </p:timing>
</p:sld>
</file>

<file path=ppt/theme/theme1.xml><?xml version="1.0" encoding="utf-8"?>
<a:theme xmlns:a="http://schemas.openxmlformats.org/drawingml/2006/main" name="Modelo de apresentação predefinido">
  <a:themeElements>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elo de apresentação predefinid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o de apresentação predefini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o de apresentação predefini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1082</TotalTime>
  <Words>1975</Words>
  <Application>Microsoft Office PowerPoint</Application>
  <PresentationFormat>Apresentação no Ecrã (4:3)</PresentationFormat>
  <Paragraphs>255</Paragraphs>
  <Slides>39</Slides>
  <Notes>0</Notes>
  <HiddenSlides>0</HiddenSlides>
  <MMClips>0</MMClips>
  <ScaleCrop>false</ScaleCrop>
  <HeadingPairs>
    <vt:vector size="8" baseType="variant">
      <vt:variant>
        <vt:lpstr>Tipos de letra usados</vt:lpstr>
      </vt:variant>
      <vt:variant>
        <vt:i4>8</vt:i4>
      </vt:variant>
      <vt:variant>
        <vt:lpstr>Tema</vt:lpstr>
      </vt:variant>
      <vt:variant>
        <vt:i4>1</vt:i4>
      </vt:variant>
      <vt:variant>
        <vt:lpstr>Servidores OLE incorporados</vt:lpstr>
      </vt:variant>
      <vt:variant>
        <vt:i4>2</vt:i4>
      </vt:variant>
      <vt:variant>
        <vt:lpstr>Títulos dos diapositivos</vt:lpstr>
      </vt:variant>
      <vt:variant>
        <vt:i4>39</vt:i4>
      </vt:variant>
    </vt:vector>
  </HeadingPairs>
  <TitlesOfParts>
    <vt:vector size="50" baseType="lpstr">
      <vt:lpstr>Verdana</vt:lpstr>
      <vt:lpstr>Arial</vt:lpstr>
      <vt:lpstr>Times New Roman</vt:lpstr>
      <vt:lpstr>Calibri</vt:lpstr>
      <vt:lpstr>Comic Sans MS</vt:lpstr>
      <vt:lpstr>Wingdings</vt:lpstr>
      <vt:lpstr>Symbol</vt:lpstr>
      <vt:lpstr>Courier New</vt:lpstr>
      <vt:lpstr>Modelo de apresentação predefinido</vt:lpstr>
      <vt:lpstr>Bitmap Image</vt:lpstr>
      <vt:lpstr>Imagem de mapa de bits</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lpstr>Diapositivo 21</vt:lpstr>
      <vt:lpstr>Diapositivo 22</vt:lpstr>
      <vt:lpstr>Diapositivo 23</vt:lpstr>
      <vt:lpstr>APONTAMENTOS:   Cada indivíduo é bioquimicamente único.  Na superfície das células existem glicoproteínas que são diferentes de espécie para espécie e mesmo de outros membros da mesma espécie.  As diferenças que existem entre as superfícies celulares de cada organismo residem na variabilidade genética.  De facto, a expressão de diferentes formas alélicas produz  proteínas distintas, algumas das quais, funcionando como um sistema de identificação. As glicoproteínas da superfície membranar, que permitem identificar uma célula como pertencente ou não a um determinado organismo, tomam a designação de marcadores celulares.   Estes marcadores são codificados por um conjunto de genes ligados que se encontram, no Homem, no cromossoma 6 e constituem o complexo maior de histocompatibilidade.  (MHC -  Major Histocompatibility Complex)  </vt:lpstr>
      <vt:lpstr>Diapositivo 25</vt:lpstr>
      <vt:lpstr>Diapositivo 26</vt:lpstr>
      <vt:lpstr>Diapositivo 27</vt:lpstr>
      <vt:lpstr>Diapositivo 28</vt:lpstr>
      <vt:lpstr>Diapositivo 29</vt:lpstr>
      <vt:lpstr>Diapositivo 30</vt:lpstr>
      <vt:lpstr>Diapositivo 31</vt:lpstr>
      <vt:lpstr>Diapositivo 32</vt:lpstr>
      <vt:lpstr>Diapositivo 33</vt:lpstr>
      <vt:lpstr>Diapositivo 34</vt:lpstr>
      <vt:lpstr>Diapositivo 35</vt:lpstr>
      <vt:lpstr>Diapositivo 36</vt:lpstr>
      <vt:lpstr>Diapositivo 37</vt:lpstr>
      <vt:lpstr>Diapositivo 38</vt:lpstr>
      <vt:lpstr>Diapositivo 39</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Olga Franco</dc:creator>
  <cp:lastModifiedBy>Olga Franco</cp:lastModifiedBy>
  <cp:revision>64</cp:revision>
  <dcterms:created xsi:type="dcterms:W3CDTF">2007-02-19T20:28:55Z</dcterms:created>
  <dcterms:modified xsi:type="dcterms:W3CDTF">2011-03-25T10:10:22Z</dcterms:modified>
</cp:coreProperties>
</file>