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1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B934A3-DCAB-4A16-90E2-833CBB647F42}" type="datetimeFigureOut">
              <a:rPr lang="pt-PT" smtClean="0"/>
              <a:pPr/>
              <a:t>15-11-2012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094973-5A87-407C-AF8F-B11A9B373B0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94973-5A87-407C-AF8F-B11A9B373B05}" type="slidenum">
              <a:rPr lang="pt-PT" smtClean="0"/>
              <a:pPr/>
              <a:t>1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30" name="Marcador de Posição d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51E2C-6578-4492-8DA2-6506CDF14408}" type="datetime1">
              <a:rPr lang="pt-PT" smtClean="0"/>
              <a:pPr/>
              <a:t>15-11-2012</a:t>
            </a:fld>
            <a:endParaRPr lang="pt-PT"/>
          </a:p>
        </p:txBody>
      </p:sp>
      <p:sp>
        <p:nvSpPr>
          <p:cNvPr id="19" name="Marcador de Posição do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Conhecimento Explícito da Língua                                TF - 12/13</a:t>
            </a:r>
            <a:endParaRPr lang="pt-PT"/>
          </a:p>
        </p:txBody>
      </p:sp>
      <p:sp>
        <p:nvSpPr>
          <p:cNvPr id="27" name="Marcador de Posição do Número do Diapositivo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5D0AD-A246-498C-9F68-FBF20356543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E907E-34A5-4C79-8975-4106464C22E2}" type="datetime1">
              <a:rPr lang="pt-PT" smtClean="0"/>
              <a:pPr/>
              <a:t>15-11-2012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Conhecimento Explícito da Língua                                TF - 12/13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5D0AD-A246-498C-9F68-FBF20356543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EFDA9-277F-456B-A89E-ADEADB7FBB02}" type="datetime1">
              <a:rPr lang="pt-PT" smtClean="0"/>
              <a:pPr/>
              <a:t>15-11-2012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Conhecimento Explícito da Língua                                TF - 12/13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5D0AD-A246-498C-9F68-FBF20356543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96F19-FC80-48FA-95D0-700443505D7F}" type="datetime1">
              <a:rPr lang="pt-PT" smtClean="0"/>
              <a:pPr/>
              <a:t>15-11-2012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Conhecimento Explícito da Língua                                TF - 12/13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5D0AD-A246-498C-9F68-FBF20356543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D59E8-AD3E-4850-81CC-422D916734BD}" type="datetime1">
              <a:rPr lang="pt-PT" smtClean="0"/>
              <a:pPr/>
              <a:t>15-11-2012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Conhecimento Explícito da Língua                                TF - 12/13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5D0AD-A246-498C-9F68-FBF20356543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218C8-7A78-4E3F-948D-C675F9B9D372}" type="datetime1">
              <a:rPr lang="pt-PT" smtClean="0"/>
              <a:pPr/>
              <a:t>15-11-2012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Conhecimento Explícito da Língua                                TF - 12/13</a:t>
            </a: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5D0AD-A246-498C-9F68-FBF20356543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B6601-49E3-4CE4-B369-AD4C62943072}" type="datetime1">
              <a:rPr lang="pt-PT" smtClean="0"/>
              <a:pPr/>
              <a:t>15-11-2012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Conhecimento Explícito da Língua                                TF - 12/13</a:t>
            </a:r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5D0AD-A246-498C-9F68-FBF20356543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70BC9-E677-47D3-855B-AAD06462C914}" type="datetime1">
              <a:rPr lang="pt-PT" smtClean="0"/>
              <a:pPr/>
              <a:t>15-11-2012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Conhecimento Explícito da Língua                                TF - 12/13</a:t>
            </a:r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5D0AD-A246-498C-9F68-FBF20356543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903AB-18ED-4E60-8566-1B68E9B0CC29}" type="datetime1">
              <a:rPr lang="pt-PT" smtClean="0"/>
              <a:pPr/>
              <a:t>15-11-2012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Conhecimento Explícito da Língua                                TF - 12/13</a:t>
            </a:r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5D0AD-A246-498C-9F68-FBF20356543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02A1-C6AC-4482-9C87-437D3A373184}" type="datetime1">
              <a:rPr lang="pt-PT" smtClean="0"/>
              <a:pPr/>
              <a:t>15-11-2012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Conhecimento Explícito da Língua                                TF - 12/13</a:t>
            </a: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5D0AD-A246-498C-9F68-FBF20356543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rtar e Arredondar Rectângulo de Canto Simples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c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BADB4-F721-4DB9-BC2F-35A2E0E333EF}" type="datetime1">
              <a:rPr lang="pt-PT" smtClean="0"/>
              <a:pPr/>
              <a:t>15-11-2012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Conhecimento Explícito da Língua                                TF - 12/13</a:t>
            </a: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C65D0AD-A246-498C-9F68-FBF20356543B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Marcador de Posição do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0" name="Marcador de Posição do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10" name="Marcador de Posição d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0E3B47B-79CC-48A5-8DA9-2107C62D0C96}" type="datetime1">
              <a:rPr lang="pt-PT" smtClean="0"/>
              <a:pPr/>
              <a:t>15-11-2012</a:t>
            </a:fld>
            <a:endParaRPr lang="pt-PT"/>
          </a:p>
        </p:txBody>
      </p:sp>
      <p:sp>
        <p:nvSpPr>
          <p:cNvPr id="22" name="Marcador de Posição do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pt-PT" smtClean="0"/>
              <a:t>Conhecimento Explícito da Língua                                TF - 12/13</a:t>
            </a:r>
            <a:endParaRPr lang="pt-PT"/>
          </a:p>
        </p:txBody>
      </p:sp>
      <p:sp>
        <p:nvSpPr>
          <p:cNvPr id="18" name="Marcador de Posição do Número do Diapositivo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C65D0AD-A246-498C-9F68-FBF20356543B}" type="slidenum">
              <a:rPr lang="pt-PT" smtClean="0"/>
              <a:pPr/>
              <a:t>‹nº›</a:t>
            </a:fld>
            <a:endParaRPr lang="pt-PT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2708920"/>
            <a:ext cx="7851648" cy="2952328"/>
          </a:xfrm>
        </p:spPr>
        <p:txBody>
          <a:bodyPr>
            <a:noAutofit/>
          </a:bodyPr>
          <a:lstStyle/>
          <a:p>
            <a:r>
              <a:rPr lang="pt-PT" sz="6600" dirty="0" smtClean="0"/>
              <a:t>Processos irregulares de formação de palavras</a:t>
            </a:r>
            <a:endParaRPr lang="pt-PT" sz="6600" dirty="0"/>
          </a:p>
        </p:txBody>
      </p:sp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755576" y="1124744"/>
            <a:ext cx="7854696" cy="1080120"/>
          </a:xfrm>
        </p:spPr>
        <p:txBody>
          <a:bodyPr/>
          <a:lstStyle/>
          <a:p>
            <a:r>
              <a:rPr lang="pt-PT" dirty="0" smtClean="0"/>
              <a:t>Português – 7º An0</a:t>
            </a:r>
          </a:p>
          <a:p>
            <a:r>
              <a:rPr lang="pt-PT" dirty="0" smtClean="0"/>
              <a:t>CONHECIMENTO EXPLÍCITO DA LÍNGUA</a:t>
            </a:r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1008112"/>
          </a:xfrm>
        </p:spPr>
        <p:txBody>
          <a:bodyPr>
            <a:noAutofit/>
          </a:bodyPr>
          <a:lstStyle/>
          <a:p>
            <a:r>
              <a:rPr lang="pt-PT" sz="2400" b="1" dirty="0" smtClean="0"/>
              <a:t>Aplica o que acabaste de estudar, registando cada uma das palavras abaixo elencadas nas respetivas colunas.</a:t>
            </a:r>
            <a:endParaRPr lang="pt-PT" sz="2400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>
          <a:xfrm>
            <a:off x="251520" y="6381328"/>
            <a:ext cx="6336704" cy="476672"/>
          </a:xfrm>
        </p:spPr>
        <p:txBody>
          <a:bodyPr anchor="ctr" anchorCtr="0"/>
          <a:lstStyle/>
          <a:p>
            <a:r>
              <a:rPr lang="pt-PT" sz="1800" b="1" dirty="0" smtClean="0"/>
              <a:t>Conhecimento Explícito da Língua - Português 7º Ano</a:t>
            </a:r>
            <a:endParaRPr lang="pt-PT" sz="1800" b="1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5D0AD-A246-498C-9F68-FBF20356543B}" type="slidenum">
              <a:rPr lang="pt-PT" sz="2000" smtClean="0"/>
              <a:pPr/>
              <a:t>10</a:t>
            </a:fld>
            <a:endParaRPr lang="pt-PT" sz="2000" dirty="0"/>
          </a:p>
        </p:txBody>
      </p:sp>
      <p:sp>
        <p:nvSpPr>
          <p:cNvPr id="8" name="Marcador de Posição do Rodapé 3"/>
          <p:cNvSpPr txBox="1">
            <a:spLocks/>
          </p:cNvSpPr>
          <p:nvPr/>
        </p:nvSpPr>
        <p:spPr>
          <a:xfrm>
            <a:off x="7236296" y="6381328"/>
            <a:ext cx="1152128" cy="476672"/>
          </a:xfrm>
          <a:prstGeom prst="rect">
            <a:avLst/>
          </a:prstGeom>
        </p:spPr>
        <p:txBody>
          <a:bodyPr vert="horz" lIns="0" tIns="0" rIns="0" bIns="0" anchor="ctr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TF – 12/13</a:t>
            </a:r>
            <a:r>
              <a:rPr kumimoji="0" lang="pt-PT" sz="18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pt-PT" sz="18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458" name="AutoShape 2"/>
          <p:cNvSpPr>
            <a:spLocks noChangeArrowheads="1"/>
          </p:cNvSpPr>
          <p:nvPr/>
        </p:nvSpPr>
        <p:spPr bwMode="auto">
          <a:xfrm>
            <a:off x="683568" y="1772816"/>
            <a:ext cx="7920880" cy="194421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18000" tIns="10800" rIns="18000" bIns="1080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tabLst>
                <a:tab pos="1528763" algn="l"/>
              </a:tabLst>
            </a:pPr>
            <a:r>
              <a:rPr kumimoji="0" lang="pt-P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rPr>
              <a:t>  </a:t>
            </a: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rPr>
              <a:t>PNEU</a:t>
            </a:r>
            <a:r>
              <a:rPr lang="pt-PT" sz="2400" dirty="0" smtClean="0">
                <a:latin typeface="Arial Narrow" pitchFamily="34" charset="0"/>
                <a:cs typeface="Arial" pitchFamily="34" charset="0"/>
              </a:rPr>
              <a:t>	</a:t>
            </a: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rPr>
              <a:t>BIA</a:t>
            </a:r>
            <a:r>
              <a:rPr kumimoji="0" lang="pt-PT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rPr>
              <a:t>           </a:t>
            </a: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rPr>
              <a:t>AMI	DOSSIÊ</a:t>
            </a:r>
            <a:r>
              <a:rPr lang="pt-PT" sz="2400" dirty="0" smtClean="0">
                <a:latin typeface="Arial Narrow" pitchFamily="34" charset="0"/>
                <a:cs typeface="Arial" pitchFamily="34" charset="0"/>
              </a:rPr>
              <a:t>     </a:t>
            </a:r>
            <a:r>
              <a:rPr kumimoji="0" lang="pt-PT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rPr>
              <a:t>S</a:t>
            </a: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rPr>
              <a:t>IDA        </a:t>
            </a: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rPr>
              <a:t>SETORA</a:t>
            </a:r>
            <a:endParaRPr lang="pt-PT" sz="2400" dirty="0" smtClean="0">
              <a:latin typeface="Arial Narrow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</a:pPr>
            <a:r>
              <a:rPr kumimoji="0" lang="pt-PT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rPr>
              <a:t> </a:t>
            </a: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rPr>
              <a:t> PALO</a:t>
            </a:r>
            <a:r>
              <a:rPr lang="pt-PT" sz="2400" dirty="0" smtClean="0">
                <a:latin typeface="Arial Narrow" pitchFamily="34" charset="0"/>
                <a:cs typeface="Arial" pitchFamily="34" charset="0"/>
              </a:rPr>
              <a:t>P        </a:t>
            </a: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rPr>
              <a:t>PUM </a:t>
            </a:r>
            <a:r>
              <a:rPr lang="pt-PT" sz="2400" dirty="0" smtClean="0">
                <a:latin typeface="Arial Narrow" pitchFamily="34" charset="0"/>
                <a:cs typeface="Arial" pitchFamily="34" charset="0"/>
              </a:rPr>
              <a:t>       </a:t>
            </a: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rPr>
              <a:t>TÓ	MIAU	</a:t>
            </a:r>
            <a:r>
              <a:rPr kumimoji="0" lang="pt-PT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rPr>
              <a:t>      O</a:t>
            </a: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rPr>
              <a:t>NU</a:t>
            </a:r>
            <a:r>
              <a:rPr lang="pt-PT" sz="2400" dirty="0">
                <a:latin typeface="Arial Narrow" pitchFamily="34" charset="0"/>
                <a:cs typeface="Arial" pitchFamily="34" charset="0"/>
              </a:rPr>
              <a:t> </a:t>
            </a:r>
            <a:r>
              <a:rPr lang="pt-PT" sz="2400" dirty="0" smtClean="0">
                <a:latin typeface="Arial Narrow" pitchFamily="34" charset="0"/>
                <a:cs typeface="Arial" pitchFamily="34" charset="0"/>
              </a:rPr>
              <a:t>       </a:t>
            </a: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rPr>
              <a:t>CACAREJAR</a:t>
            </a:r>
            <a:endParaRPr kumimoji="0" lang="pt-PT" sz="2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</a:pPr>
            <a:r>
              <a:rPr lang="pt-PT" sz="2400" baseline="0" dirty="0">
                <a:latin typeface="Arial Narrow" pitchFamily="34" charset="0"/>
                <a:cs typeface="Arial" pitchFamily="34" charset="0"/>
              </a:rPr>
              <a:t> </a:t>
            </a:r>
            <a:r>
              <a:rPr lang="pt-PT" sz="2400" baseline="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rPr>
              <a:t>HIPER</a:t>
            </a:r>
            <a:r>
              <a:rPr lang="pt-PT" sz="2400" dirty="0">
                <a:latin typeface="Arial Narrow" pitchFamily="34" charset="0"/>
                <a:cs typeface="Arial" pitchFamily="34" charset="0"/>
              </a:rPr>
              <a:t>	</a:t>
            </a:r>
            <a:r>
              <a:rPr lang="pt-PT" sz="2400" dirty="0" smtClean="0">
                <a:latin typeface="Arial Narrow" pitchFamily="34" charset="0"/>
                <a:cs typeface="Arial" pitchFamily="34" charset="0"/>
              </a:rPr>
              <a:t>         </a:t>
            </a: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rPr>
              <a:t>BE</a:t>
            </a:r>
            <a:r>
              <a:rPr lang="pt-PT" sz="2400" dirty="0" smtClean="0">
                <a:latin typeface="Arial Narrow" pitchFamily="34" charset="0"/>
                <a:cs typeface="Arial" pitchFamily="34" charset="0"/>
              </a:rPr>
              <a:t>S         </a:t>
            </a: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rPr>
              <a:t>IVA 	MANIF	</a:t>
            </a:r>
            <a:r>
              <a:rPr kumimoji="0" lang="pt-PT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rPr>
              <a:t>      T</a:t>
            </a: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rPr>
              <a:t>GV</a:t>
            </a:r>
            <a:r>
              <a:rPr lang="pt-PT" sz="2400" dirty="0">
                <a:latin typeface="Arial Narrow" pitchFamily="34" charset="0"/>
                <a:cs typeface="Arial" pitchFamily="34" charset="0"/>
              </a:rPr>
              <a:t> </a:t>
            </a:r>
            <a:r>
              <a:rPr lang="pt-PT" sz="2400" dirty="0" smtClean="0">
                <a:latin typeface="Arial Narrow" pitchFamily="34" charset="0"/>
                <a:cs typeface="Arial" pitchFamily="34" charset="0"/>
              </a:rPr>
              <a:t>        </a:t>
            </a: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rPr>
              <a:t>FRELIMO</a:t>
            </a:r>
          </a:p>
          <a:p>
            <a:pPr lvl="0" fontAlgn="base">
              <a:spcBef>
                <a:spcPct val="0"/>
              </a:spcBef>
            </a:pPr>
            <a:r>
              <a:rPr lang="pt-PT" sz="2400" dirty="0">
                <a:latin typeface="Arial Narrow" pitchFamily="34" charset="0"/>
                <a:cs typeface="Arial" pitchFamily="34" charset="0"/>
              </a:rPr>
              <a:t> </a:t>
            </a:r>
            <a:r>
              <a:rPr lang="pt-PT" sz="2400" dirty="0" smtClean="0">
                <a:latin typeface="Arial Narrow" pitchFamily="34" charset="0"/>
                <a:cs typeface="Arial" pitchFamily="34" charset="0"/>
              </a:rPr>
              <a:t> F</a:t>
            </a: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rPr>
              <a:t>IXE</a:t>
            </a:r>
            <a:r>
              <a:rPr kumimoji="0" lang="pt-PT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rPr>
              <a:t> </a:t>
            </a: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rPr>
              <a:t>	    </a:t>
            </a:r>
            <a:r>
              <a:rPr kumimoji="0" lang="pt-PT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rPr>
              <a:t>     </a:t>
            </a: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rPr>
              <a:t>IRS</a:t>
            </a:r>
            <a:r>
              <a:rPr kumimoji="0" lang="pt-PT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rPr>
              <a:t>          </a:t>
            </a: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rPr>
              <a:t>BPN	NEGA</a:t>
            </a:r>
            <a:r>
              <a:rPr lang="pt-PT" sz="2400" dirty="0" smtClean="0">
                <a:latin typeface="Arial Narrow" pitchFamily="34" charset="0"/>
                <a:cs typeface="Arial" pitchFamily="34" charset="0"/>
              </a:rPr>
              <a:t> 	      </a:t>
            </a: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rPr>
              <a:t>PORTA    </a:t>
            </a:r>
            <a:r>
              <a:rPr lang="pt-PT" sz="2400" dirty="0" smtClean="0">
                <a:latin typeface="Arial Narrow" pitchFamily="34" charset="0"/>
                <a:cs typeface="Arial" pitchFamily="34" charset="0"/>
              </a:rPr>
              <a:t>U</a:t>
            </a: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rPr>
              <a:t>NICEF</a:t>
            </a:r>
            <a:r>
              <a:rPr lang="pt-PT" sz="2400" dirty="0" smtClean="0">
                <a:latin typeface="Arial Narrow" pitchFamily="34" charset="0"/>
                <a:cs typeface="Arial" pitchFamily="34" charset="0"/>
              </a:rPr>
              <a:t>   </a:t>
            </a:r>
          </a:p>
          <a:p>
            <a:pPr lvl="0" fontAlgn="base">
              <a:spcBef>
                <a:spcPct val="0"/>
              </a:spcBef>
            </a:pPr>
            <a:r>
              <a:rPr kumimoji="0" lang="pt-PT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rPr>
              <a:t> </a:t>
            </a:r>
            <a:r>
              <a:rPr kumimoji="0" lang="pt-PT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rPr>
              <a:t> </a:t>
            </a: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rPr>
              <a:t>PORTAL    </a:t>
            </a:r>
            <a:r>
              <a:rPr lang="pt-PT" sz="2400" dirty="0" smtClean="0">
                <a:latin typeface="Arial Narrow" pitchFamily="34" charset="0"/>
                <a:cs typeface="Arial" pitchFamily="34" charset="0"/>
              </a:rPr>
              <a:t>  </a:t>
            </a: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rPr>
              <a:t>PIZZA      FIFA	ZUMBIR</a:t>
            </a:r>
            <a:r>
              <a:rPr lang="pt-PT" sz="2400" dirty="0" smtClean="0">
                <a:latin typeface="Arial Narrow" pitchFamily="34" charset="0"/>
                <a:cs typeface="Arial" pitchFamily="34" charset="0"/>
              </a:rPr>
              <a:t>      </a:t>
            </a: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rPr>
              <a:t>STOP      STRESS</a:t>
            </a:r>
            <a:r>
              <a:rPr kumimoji="0" lang="pt-P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rPr>
              <a:t>	</a:t>
            </a:r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kumimoji="0" lang="pt-P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rPr>
              <a:t>														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755576" y="3933056"/>
          <a:ext cx="7920881" cy="2088232"/>
        </p:xfrm>
        <a:graphic>
          <a:graphicData uri="http://schemas.openxmlformats.org/drawingml/2006/table">
            <a:tbl>
              <a:tblPr/>
              <a:tblGrid>
                <a:gridCol w="1135673"/>
                <a:gridCol w="1021145"/>
                <a:gridCol w="1021946"/>
                <a:gridCol w="1135673"/>
                <a:gridCol w="1134873"/>
                <a:gridCol w="1323083"/>
                <a:gridCol w="1148488"/>
              </a:tblGrid>
              <a:tr h="8452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pt-PT" sz="16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Verdana"/>
                        </a:rPr>
                        <a:t>Empréstimo</a:t>
                      </a:r>
                      <a:endParaRPr lang="pt-PT" sz="1600" dirty="0">
                        <a:solidFill>
                          <a:srgbClr val="000000"/>
                        </a:solidFill>
                        <a:latin typeface="Verdana"/>
                        <a:ea typeface="Times New Roman"/>
                        <a:cs typeface="Verdana"/>
                      </a:endParaRPr>
                    </a:p>
                  </a:txBody>
                  <a:tcPr marL="66569" marR="66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pt-PT" sz="16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Verdana"/>
                        </a:rPr>
                        <a:t>Acrónimo</a:t>
                      </a:r>
                      <a:endParaRPr lang="pt-PT" sz="1600" dirty="0">
                        <a:solidFill>
                          <a:srgbClr val="000000"/>
                        </a:solidFill>
                        <a:latin typeface="Verdana"/>
                        <a:ea typeface="Times New Roman"/>
                        <a:cs typeface="Verdana"/>
                      </a:endParaRPr>
                    </a:p>
                  </a:txBody>
                  <a:tcPr marL="66569" marR="66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pt-PT" sz="16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Verdana"/>
                        </a:rPr>
                        <a:t>Sigla</a:t>
                      </a:r>
                      <a:endParaRPr lang="pt-PT" sz="1600" dirty="0">
                        <a:solidFill>
                          <a:srgbClr val="000000"/>
                        </a:solidFill>
                        <a:latin typeface="Verdana"/>
                        <a:ea typeface="Times New Roman"/>
                        <a:cs typeface="Verdana"/>
                      </a:endParaRPr>
                    </a:p>
                  </a:txBody>
                  <a:tcPr marL="66569" marR="66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pt-PT" sz="16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Verdana"/>
                        </a:rPr>
                        <a:t>Truncação</a:t>
                      </a:r>
                      <a:endParaRPr lang="pt-PT" sz="1600" dirty="0">
                        <a:solidFill>
                          <a:srgbClr val="000000"/>
                        </a:solidFill>
                        <a:latin typeface="Verdana"/>
                        <a:ea typeface="Times New Roman"/>
                        <a:cs typeface="Verdana"/>
                      </a:endParaRPr>
                    </a:p>
                  </a:txBody>
                  <a:tcPr marL="66569" marR="66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pt-PT" sz="16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Verdana"/>
                        </a:rPr>
                        <a:t>Amálgama</a:t>
                      </a:r>
                      <a:endParaRPr lang="pt-PT" sz="1600" dirty="0">
                        <a:solidFill>
                          <a:srgbClr val="000000"/>
                        </a:solidFill>
                        <a:latin typeface="Verdana"/>
                        <a:ea typeface="Times New Roman"/>
                        <a:cs typeface="Verdana"/>
                      </a:endParaRPr>
                    </a:p>
                  </a:txBody>
                  <a:tcPr marL="66569" marR="66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pt-PT" sz="16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Verdana"/>
                        </a:rPr>
                        <a:t>Onomatopeia</a:t>
                      </a:r>
                      <a:endParaRPr lang="pt-PT" sz="1600" dirty="0">
                        <a:solidFill>
                          <a:srgbClr val="000000"/>
                        </a:solidFill>
                        <a:latin typeface="Verdana"/>
                        <a:ea typeface="Times New Roman"/>
                        <a:cs typeface="Verdana"/>
                      </a:endParaRPr>
                    </a:p>
                  </a:txBody>
                  <a:tcPr marL="66569" marR="66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pt-PT" sz="16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Verdana"/>
                        </a:rPr>
                        <a:t>Extensão semântica</a:t>
                      </a:r>
                      <a:endParaRPr lang="pt-PT" sz="1600" dirty="0">
                        <a:solidFill>
                          <a:srgbClr val="000000"/>
                        </a:solidFill>
                        <a:latin typeface="Verdana"/>
                        <a:ea typeface="Times New Roman"/>
                        <a:cs typeface="Verdana"/>
                      </a:endParaRPr>
                    </a:p>
                  </a:txBody>
                  <a:tcPr marL="66569" marR="66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29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pt-PT" sz="1200">
                        <a:solidFill>
                          <a:srgbClr val="000000"/>
                        </a:solidFill>
                        <a:latin typeface="Verdana"/>
                        <a:ea typeface="Times New Roman"/>
                        <a:cs typeface="Verdana"/>
                      </a:endParaRPr>
                    </a:p>
                  </a:txBody>
                  <a:tcPr marL="66569" marR="66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pt-PT" sz="1200">
                        <a:solidFill>
                          <a:srgbClr val="000000"/>
                        </a:solidFill>
                        <a:latin typeface="Verdana"/>
                        <a:ea typeface="Times New Roman"/>
                        <a:cs typeface="Verdana"/>
                      </a:endParaRPr>
                    </a:p>
                  </a:txBody>
                  <a:tcPr marL="66569" marR="66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pt-PT" sz="1200">
                        <a:solidFill>
                          <a:srgbClr val="000000"/>
                        </a:solidFill>
                        <a:latin typeface="Verdana"/>
                        <a:ea typeface="Times New Roman"/>
                        <a:cs typeface="Verdana"/>
                      </a:endParaRPr>
                    </a:p>
                  </a:txBody>
                  <a:tcPr marL="66569" marR="66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pt-PT" sz="1200">
                        <a:solidFill>
                          <a:srgbClr val="000000"/>
                        </a:solidFill>
                        <a:latin typeface="Verdana"/>
                        <a:ea typeface="Times New Roman"/>
                        <a:cs typeface="Verdana"/>
                      </a:endParaRPr>
                    </a:p>
                  </a:txBody>
                  <a:tcPr marL="66569" marR="66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pt-PT" sz="1200" dirty="0">
                        <a:solidFill>
                          <a:srgbClr val="000000"/>
                        </a:solidFill>
                        <a:latin typeface="Verdana"/>
                        <a:ea typeface="Times New Roman"/>
                        <a:cs typeface="Verdana"/>
                      </a:endParaRPr>
                    </a:p>
                  </a:txBody>
                  <a:tcPr marL="66569" marR="66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pt-PT" sz="1200" dirty="0">
                        <a:solidFill>
                          <a:srgbClr val="000000"/>
                        </a:solidFill>
                        <a:latin typeface="Verdana"/>
                        <a:ea typeface="Times New Roman"/>
                        <a:cs typeface="Verdana"/>
                      </a:endParaRPr>
                    </a:p>
                  </a:txBody>
                  <a:tcPr marL="66569" marR="66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pt-PT" sz="1200" dirty="0">
                        <a:solidFill>
                          <a:srgbClr val="000000"/>
                        </a:solidFill>
                        <a:latin typeface="Verdana"/>
                        <a:ea typeface="Times New Roman"/>
                        <a:cs typeface="Verdana"/>
                      </a:endParaRPr>
                    </a:p>
                  </a:txBody>
                  <a:tcPr marL="66569" marR="66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9459" name="Picture 3" descr="estudante pensativ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5268">
            <a:off x="57150" y="80963"/>
            <a:ext cx="719138" cy="790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>
          <a:xfrm>
            <a:off x="251520" y="6381328"/>
            <a:ext cx="6336704" cy="476672"/>
          </a:xfrm>
        </p:spPr>
        <p:txBody>
          <a:bodyPr anchor="ctr" anchorCtr="0"/>
          <a:lstStyle/>
          <a:p>
            <a:r>
              <a:rPr lang="pt-PT" sz="1800" b="1" dirty="0" smtClean="0"/>
              <a:t>Conhecimento Explícito da Língua - Português 7º Ano</a:t>
            </a:r>
            <a:endParaRPr lang="pt-PT" sz="1800" b="1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5D0AD-A246-498C-9F68-FBF20356543B}" type="slidenum">
              <a:rPr lang="pt-PT" sz="2000" smtClean="0"/>
              <a:pPr/>
              <a:t>11</a:t>
            </a:fld>
            <a:endParaRPr lang="pt-PT" sz="2000" dirty="0"/>
          </a:p>
        </p:txBody>
      </p:sp>
      <p:sp>
        <p:nvSpPr>
          <p:cNvPr id="8" name="Marcador de Posição do Rodapé 3"/>
          <p:cNvSpPr txBox="1">
            <a:spLocks/>
          </p:cNvSpPr>
          <p:nvPr/>
        </p:nvSpPr>
        <p:spPr>
          <a:xfrm>
            <a:off x="7236296" y="6381328"/>
            <a:ext cx="1152128" cy="476672"/>
          </a:xfrm>
          <a:prstGeom prst="rect">
            <a:avLst/>
          </a:prstGeom>
        </p:spPr>
        <p:txBody>
          <a:bodyPr vert="horz" lIns="0" tIns="0" rIns="0" bIns="0" anchor="ctr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TF – 12/13</a:t>
            </a:r>
            <a:r>
              <a:rPr kumimoji="0" lang="pt-PT" sz="18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pt-PT" sz="18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458" name="AutoShape 2"/>
          <p:cNvSpPr>
            <a:spLocks noChangeArrowheads="1"/>
          </p:cNvSpPr>
          <p:nvPr/>
        </p:nvSpPr>
        <p:spPr bwMode="auto">
          <a:xfrm>
            <a:off x="971600" y="692696"/>
            <a:ext cx="7920880" cy="151216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18000" tIns="10800" rIns="18000" bIns="1080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tabLst>
                <a:tab pos="1528763" algn="l"/>
              </a:tabLst>
            </a:pPr>
            <a:r>
              <a:rPr kumimoji="0" lang="pt-P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rPr>
              <a:t>  </a:t>
            </a: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rPr>
              <a:t>PNEU</a:t>
            </a:r>
            <a:r>
              <a:rPr lang="pt-PT" dirty="0">
                <a:latin typeface="Arial Narrow" pitchFamily="34" charset="0"/>
                <a:cs typeface="Arial" pitchFamily="34" charset="0"/>
              </a:rPr>
              <a:t>	</a:t>
            </a: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rPr>
              <a:t>BIA</a:t>
            </a:r>
            <a:r>
              <a:rPr kumimoji="0" lang="pt-PT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rPr>
              <a:t> 	</a:t>
            </a: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rPr>
              <a:t>AMI	</a:t>
            </a:r>
            <a:r>
              <a:rPr lang="pt-PT" dirty="0" smtClean="0">
                <a:latin typeface="Arial Narrow" pitchFamily="34" charset="0"/>
                <a:cs typeface="Arial" pitchFamily="34" charset="0"/>
              </a:rPr>
              <a:t>D</a:t>
            </a: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rPr>
              <a:t>OSSIÊ</a:t>
            </a:r>
            <a:r>
              <a:rPr lang="pt-PT" dirty="0">
                <a:latin typeface="Arial Narrow" pitchFamily="34" charset="0"/>
                <a:cs typeface="Arial" pitchFamily="34" charset="0"/>
              </a:rPr>
              <a:t>	</a:t>
            </a:r>
            <a:r>
              <a:rPr lang="pt-PT" dirty="0" smtClean="0">
                <a:latin typeface="Arial Narrow" pitchFamily="34" charset="0"/>
                <a:cs typeface="Arial" pitchFamily="34" charset="0"/>
              </a:rPr>
              <a:t>	</a:t>
            </a:r>
            <a:r>
              <a:rPr kumimoji="0" lang="pt-PT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rPr>
              <a:t>S</a:t>
            </a: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rPr>
              <a:t>IDA 	</a:t>
            </a: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rPr>
              <a:t>SETORA</a:t>
            </a:r>
            <a:endParaRPr lang="pt-PT" dirty="0" smtClean="0">
              <a:latin typeface="Arial Narrow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</a:pP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rPr>
              <a:t>  PALO</a:t>
            </a:r>
            <a:r>
              <a:rPr lang="pt-PT" dirty="0" smtClean="0">
                <a:latin typeface="Arial Narrow" pitchFamily="34" charset="0"/>
                <a:cs typeface="Arial" pitchFamily="34" charset="0"/>
              </a:rPr>
              <a:t>P	            </a:t>
            </a: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rPr>
              <a:t>PUM </a:t>
            </a:r>
            <a:r>
              <a:rPr lang="pt-PT" dirty="0" smtClean="0">
                <a:latin typeface="Arial Narrow" pitchFamily="34" charset="0"/>
                <a:cs typeface="Arial" pitchFamily="34" charset="0"/>
              </a:rPr>
              <a:t>       	</a:t>
            </a: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rPr>
              <a:t>TÓ	MIAU		</a:t>
            </a:r>
            <a:r>
              <a:rPr kumimoji="0" lang="pt-PT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rPr>
              <a:t>O</a:t>
            </a: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rPr>
              <a:t>NU</a:t>
            </a:r>
            <a:r>
              <a:rPr lang="pt-PT" dirty="0" smtClean="0">
                <a:latin typeface="Arial Narrow" pitchFamily="34" charset="0"/>
                <a:cs typeface="Arial" pitchFamily="34" charset="0"/>
              </a:rPr>
              <a:t> 	</a:t>
            </a: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rPr>
              <a:t>CACAREJAR</a:t>
            </a:r>
            <a:endParaRPr kumimoji="0" lang="pt-PT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</a:pPr>
            <a:r>
              <a:rPr lang="pt-PT" baseline="0" dirty="0" smtClean="0">
                <a:latin typeface="Arial Narrow" pitchFamily="34" charset="0"/>
                <a:cs typeface="Arial" pitchFamily="34" charset="0"/>
              </a:rPr>
              <a:t>  </a:t>
            </a: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rPr>
              <a:t>HIPER</a:t>
            </a:r>
            <a:r>
              <a:rPr lang="pt-PT" dirty="0" smtClean="0">
                <a:latin typeface="Arial Narrow" pitchFamily="34" charset="0"/>
                <a:cs typeface="Arial" pitchFamily="34" charset="0"/>
              </a:rPr>
              <a:t>	            </a:t>
            </a: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rPr>
              <a:t>BE</a:t>
            </a:r>
            <a:r>
              <a:rPr lang="pt-PT" dirty="0" smtClean="0">
                <a:latin typeface="Arial Narrow" pitchFamily="34" charset="0"/>
                <a:cs typeface="Arial" pitchFamily="34" charset="0"/>
              </a:rPr>
              <a:t>S         	</a:t>
            </a: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rPr>
              <a:t>IVA 	 MANIF		</a:t>
            </a:r>
            <a:r>
              <a:rPr kumimoji="0" lang="pt-PT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rPr>
              <a:t>T</a:t>
            </a: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rPr>
              <a:t>GV</a:t>
            </a:r>
            <a:r>
              <a:rPr lang="pt-PT" dirty="0" smtClean="0">
                <a:latin typeface="Arial Narrow" pitchFamily="34" charset="0"/>
                <a:cs typeface="Arial" pitchFamily="34" charset="0"/>
              </a:rPr>
              <a:t>         	</a:t>
            </a: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rPr>
              <a:t>FRELIMO</a:t>
            </a:r>
          </a:p>
          <a:p>
            <a:pPr lvl="0" fontAlgn="base">
              <a:spcBef>
                <a:spcPct val="0"/>
              </a:spcBef>
            </a:pPr>
            <a:r>
              <a:rPr lang="pt-PT" dirty="0" smtClean="0">
                <a:latin typeface="Arial Narrow" pitchFamily="34" charset="0"/>
                <a:cs typeface="Arial" pitchFamily="34" charset="0"/>
              </a:rPr>
              <a:t>  F</a:t>
            </a: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rPr>
              <a:t>IXE</a:t>
            </a:r>
            <a:r>
              <a:rPr kumimoji="0" lang="pt-PT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rPr>
              <a:t> </a:t>
            </a: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rPr>
              <a:t>	    </a:t>
            </a:r>
            <a:r>
              <a:rPr kumimoji="0" lang="pt-PT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rPr>
              <a:t>        </a:t>
            </a: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rPr>
              <a:t>IRS</a:t>
            </a:r>
            <a:r>
              <a:rPr kumimoji="0" lang="pt-PT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rPr>
              <a:t>          	</a:t>
            </a: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rPr>
              <a:t>BPN</a:t>
            </a:r>
            <a:r>
              <a:rPr kumimoji="0" lang="pt-PT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rPr>
              <a:t>           </a:t>
            </a: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rPr>
              <a:t>NEGA</a:t>
            </a:r>
            <a:r>
              <a:rPr lang="pt-PT" dirty="0" smtClean="0">
                <a:latin typeface="Arial Narrow" pitchFamily="34" charset="0"/>
                <a:cs typeface="Arial" pitchFamily="34" charset="0"/>
              </a:rPr>
              <a:t> 		</a:t>
            </a: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rPr>
              <a:t>PORTA    	</a:t>
            </a:r>
            <a:r>
              <a:rPr lang="pt-PT" dirty="0" smtClean="0">
                <a:latin typeface="Arial Narrow" pitchFamily="34" charset="0"/>
                <a:cs typeface="Arial" pitchFamily="34" charset="0"/>
              </a:rPr>
              <a:t>U</a:t>
            </a: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rPr>
              <a:t>NICEF</a:t>
            </a:r>
            <a:r>
              <a:rPr lang="pt-PT" dirty="0" smtClean="0">
                <a:latin typeface="Arial Narrow" pitchFamily="34" charset="0"/>
                <a:cs typeface="Arial" pitchFamily="34" charset="0"/>
              </a:rPr>
              <a:t>   </a:t>
            </a:r>
          </a:p>
          <a:p>
            <a:pPr lvl="0" fontAlgn="base">
              <a:spcBef>
                <a:spcPct val="0"/>
              </a:spcBef>
            </a:pPr>
            <a:r>
              <a:rPr kumimoji="0" lang="pt-PT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rPr>
              <a:t>  </a:t>
            </a: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rPr>
              <a:t>PORTAL    </a:t>
            </a:r>
            <a:r>
              <a:rPr lang="pt-PT" dirty="0" smtClean="0">
                <a:latin typeface="Arial Narrow" pitchFamily="34" charset="0"/>
                <a:cs typeface="Arial" pitchFamily="34" charset="0"/>
              </a:rPr>
              <a:t>         </a:t>
            </a: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rPr>
              <a:t>PIZZA      	FIFA</a:t>
            </a:r>
            <a:r>
              <a:rPr kumimoji="0" lang="pt-PT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rPr>
              <a:t>           Z</a:t>
            </a: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rPr>
              <a:t>UMBIR</a:t>
            </a:r>
            <a:r>
              <a:rPr lang="pt-PT" dirty="0" smtClean="0">
                <a:latin typeface="Arial Narrow" pitchFamily="34" charset="0"/>
                <a:cs typeface="Arial" pitchFamily="34" charset="0"/>
              </a:rPr>
              <a:t>      	</a:t>
            </a: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rPr>
              <a:t>STOP      	STRESS</a:t>
            </a:r>
            <a:r>
              <a:rPr kumimoji="0" lang="pt-P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rPr>
              <a:t>	</a:t>
            </a:r>
          </a:p>
          <a:p>
            <a:pPr lvl="0" fontAlgn="base">
              <a:spcBef>
                <a:spcPct val="0"/>
              </a:spcBef>
            </a:pPr>
            <a:r>
              <a:rPr lang="pt-PT" dirty="0" smtClean="0">
                <a:latin typeface="Arial Narrow" pitchFamily="34" charset="0"/>
                <a:cs typeface="Arial" pitchFamily="34" charset="0"/>
              </a:rPr>
              <a:t>    		</a:t>
            </a: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rPr>
              <a:t>      </a:t>
            </a:r>
            <a:r>
              <a:rPr kumimoji="0" lang="pt-P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rPr>
              <a:t>	</a:t>
            </a:r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kumimoji="0" lang="pt-P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rPr>
              <a:t>														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251520" y="2348880"/>
          <a:ext cx="8712966" cy="3744416"/>
        </p:xfrm>
        <a:graphic>
          <a:graphicData uri="http://schemas.openxmlformats.org/drawingml/2006/table">
            <a:tbl>
              <a:tblPr/>
              <a:tblGrid>
                <a:gridCol w="1249240"/>
                <a:gridCol w="1123259"/>
                <a:gridCol w="1124140"/>
                <a:gridCol w="1249240"/>
                <a:gridCol w="1230783"/>
                <a:gridCol w="1472968"/>
                <a:gridCol w="1263336"/>
              </a:tblGrid>
              <a:tr h="10411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pt-PT" sz="16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Verdana"/>
                        </a:rPr>
                        <a:t>Empréstimo</a:t>
                      </a:r>
                      <a:endParaRPr lang="pt-PT" sz="1600" dirty="0">
                        <a:solidFill>
                          <a:srgbClr val="000000"/>
                        </a:solidFill>
                        <a:latin typeface="Verdana"/>
                        <a:ea typeface="Times New Roman"/>
                        <a:cs typeface="Verdana"/>
                      </a:endParaRPr>
                    </a:p>
                  </a:txBody>
                  <a:tcPr marL="66569" marR="66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pt-PT" sz="16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Verdana"/>
                        </a:rPr>
                        <a:t>Acrónimo</a:t>
                      </a:r>
                      <a:endParaRPr lang="pt-PT" sz="1600" dirty="0">
                        <a:solidFill>
                          <a:srgbClr val="000000"/>
                        </a:solidFill>
                        <a:latin typeface="Verdana"/>
                        <a:ea typeface="Times New Roman"/>
                        <a:cs typeface="Verdana"/>
                      </a:endParaRPr>
                    </a:p>
                  </a:txBody>
                  <a:tcPr marL="66569" marR="66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pt-PT" sz="16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Verdana"/>
                        </a:rPr>
                        <a:t>Sigla</a:t>
                      </a:r>
                      <a:endParaRPr lang="pt-PT" sz="1600" dirty="0">
                        <a:solidFill>
                          <a:srgbClr val="000000"/>
                        </a:solidFill>
                        <a:latin typeface="Verdana"/>
                        <a:ea typeface="Times New Roman"/>
                        <a:cs typeface="Verdana"/>
                      </a:endParaRPr>
                    </a:p>
                  </a:txBody>
                  <a:tcPr marL="66569" marR="66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pt-PT" sz="16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Verdana"/>
                        </a:rPr>
                        <a:t>Truncação</a:t>
                      </a:r>
                      <a:endParaRPr lang="pt-PT" sz="1600" dirty="0">
                        <a:solidFill>
                          <a:srgbClr val="000000"/>
                        </a:solidFill>
                        <a:latin typeface="Verdana"/>
                        <a:ea typeface="Times New Roman"/>
                        <a:cs typeface="Verdana"/>
                      </a:endParaRPr>
                    </a:p>
                  </a:txBody>
                  <a:tcPr marL="66569" marR="66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pt-PT" sz="16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Verdana"/>
                        </a:rPr>
                        <a:t>Amálgama</a:t>
                      </a:r>
                      <a:endParaRPr lang="pt-PT" sz="1600" dirty="0">
                        <a:solidFill>
                          <a:srgbClr val="000000"/>
                        </a:solidFill>
                        <a:latin typeface="Verdana"/>
                        <a:ea typeface="Times New Roman"/>
                        <a:cs typeface="Verdana"/>
                      </a:endParaRPr>
                    </a:p>
                  </a:txBody>
                  <a:tcPr marL="66569" marR="66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pt-PT" sz="16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Verdana"/>
                        </a:rPr>
                        <a:t>Onomatopeia</a:t>
                      </a:r>
                      <a:endParaRPr lang="pt-PT" sz="1600" dirty="0">
                        <a:solidFill>
                          <a:srgbClr val="000000"/>
                        </a:solidFill>
                        <a:latin typeface="Verdana"/>
                        <a:ea typeface="Times New Roman"/>
                        <a:cs typeface="Verdana"/>
                      </a:endParaRPr>
                    </a:p>
                  </a:txBody>
                  <a:tcPr marL="66569" marR="66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pt-PT" sz="16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Verdana"/>
                        </a:rPr>
                        <a:t>Extensão semântica</a:t>
                      </a:r>
                      <a:endParaRPr lang="pt-PT" sz="1600" dirty="0">
                        <a:solidFill>
                          <a:srgbClr val="000000"/>
                        </a:solidFill>
                        <a:latin typeface="Verdana"/>
                        <a:ea typeface="Times New Roman"/>
                        <a:cs typeface="Verdana"/>
                      </a:endParaRPr>
                    </a:p>
                  </a:txBody>
                  <a:tcPr marL="66569" marR="66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32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pt-PT" sz="18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Verdana"/>
                        </a:rPr>
                        <a:t>DOSSIÊ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pt-PT" sz="18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Verdana"/>
                        </a:rPr>
                        <a:t>FIXE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pt-PT" sz="18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Verdana"/>
                        </a:rPr>
                        <a:t>PIZZA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pt-PT" sz="18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Verdana"/>
                        </a:rPr>
                        <a:t>STOP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pt-PT" sz="18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Verdana"/>
                        </a:rPr>
                        <a:t>STRESS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pt-PT" sz="1800" dirty="0">
                        <a:solidFill>
                          <a:srgbClr val="000000"/>
                        </a:solidFill>
                        <a:latin typeface="Arial Narrow" pitchFamily="34" charset="0"/>
                        <a:ea typeface="Times New Roman"/>
                        <a:cs typeface="Verdana"/>
                      </a:endParaRPr>
                    </a:p>
                  </a:txBody>
                  <a:tcPr marL="66569" marR="66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pt-PT" sz="18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Verdana"/>
                        </a:rPr>
                        <a:t>AMI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pt-PT" sz="18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Verdana"/>
                        </a:rPr>
                        <a:t>SIDA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pt-PT" sz="18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Verdana"/>
                        </a:rPr>
                        <a:t>PALOP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pt-PT" sz="18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Verdana"/>
                        </a:rPr>
                        <a:t>ONU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pt-PT" sz="18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Verdana"/>
                        </a:rPr>
                        <a:t>BES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pt-PT" sz="18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Verdana"/>
                        </a:rPr>
                        <a:t>IVA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pt-PT" sz="18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Verdana"/>
                        </a:rPr>
                        <a:t>FRELIMO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pt-PT" sz="18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Verdana"/>
                        </a:rPr>
                        <a:t>UNICEF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pt-PT" sz="18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Verdana"/>
                        </a:rPr>
                        <a:t>FIFA</a:t>
                      </a:r>
                      <a:endParaRPr lang="pt-PT" sz="1800" dirty="0">
                        <a:solidFill>
                          <a:srgbClr val="000000"/>
                        </a:solidFill>
                        <a:latin typeface="Arial Narrow" pitchFamily="34" charset="0"/>
                        <a:ea typeface="Times New Roman"/>
                        <a:cs typeface="Verdana"/>
                      </a:endParaRPr>
                    </a:p>
                  </a:txBody>
                  <a:tcPr marL="66569" marR="66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pt-PT" sz="18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Verdana"/>
                        </a:rPr>
                        <a:t>TGV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pt-PT" sz="18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Verdana"/>
                        </a:rPr>
                        <a:t>IRS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pt-PT" sz="18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Verdana"/>
                        </a:rPr>
                        <a:t>BPN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pt-PT" sz="1800" dirty="0">
                        <a:solidFill>
                          <a:srgbClr val="000000"/>
                        </a:solidFill>
                        <a:latin typeface="Arial Narrow" pitchFamily="34" charset="0"/>
                        <a:ea typeface="Times New Roman"/>
                        <a:cs typeface="Verdana"/>
                      </a:endParaRPr>
                    </a:p>
                  </a:txBody>
                  <a:tcPr marL="66569" marR="66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pt-PT" sz="18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Verdana"/>
                        </a:rPr>
                        <a:t>PNEU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pt-PT" sz="18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Verdana"/>
                        </a:rPr>
                        <a:t>BIA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pt-PT" sz="18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Verdana"/>
                        </a:rPr>
                        <a:t>TÓ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pt-PT" sz="18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Verdana"/>
                        </a:rPr>
                        <a:t>HIPER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pt-PT" sz="18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Verdana"/>
                        </a:rPr>
                        <a:t>MANIF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pt-PT" sz="18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Verdana"/>
                        </a:rPr>
                        <a:t>NEGA</a:t>
                      </a:r>
                      <a:endParaRPr lang="pt-PT" sz="1800" dirty="0">
                        <a:solidFill>
                          <a:srgbClr val="000000"/>
                        </a:solidFill>
                        <a:latin typeface="Arial Narrow" pitchFamily="34" charset="0"/>
                        <a:ea typeface="Times New Roman"/>
                        <a:cs typeface="Verdana"/>
                      </a:endParaRPr>
                    </a:p>
                  </a:txBody>
                  <a:tcPr marL="66569" marR="66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pt-PT" sz="18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Verdana"/>
                        </a:rPr>
                        <a:t>SETORA</a:t>
                      </a:r>
                      <a:endParaRPr lang="pt-PT" sz="1800" dirty="0">
                        <a:solidFill>
                          <a:srgbClr val="000000"/>
                        </a:solidFill>
                        <a:latin typeface="Arial Narrow" pitchFamily="34" charset="0"/>
                        <a:ea typeface="Times New Roman"/>
                        <a:cs typeface="Verdana"/>
                      </a:endParaRPr>
                    </a:p>
                  </a:txBody>
                  <a:tcPr marL="66569" marR="66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pt-PT" sz="18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Verdana"/>
                        </a:rPr>
                        <a:t>PUM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pt-PT" sz="18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Verdana"/>
                        </a:rPr>
                        <a:t>MIAU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pt-PT" sz="18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Verdana"/>
                        </a:rPr>
                        <a:t>CACAREJAR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pt-PT" sz="18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Verdana"/>
                        </a:rPr>
                        <a:t>ZUMBIR</a:t>
                      </a:r>
                      <a:endParaRPr lang="pt-PT" sz="1800" dirty="0">
                        <a:solidFill>
                          <a:srgbClr val="000000"/>
                        </a:solidFill>
                        <a:latin typeface="Arial Narrow" pitchFamily="34" charset="0"/>
                        <a:ea typeface="Times New Roman"/>
                        <a:cs typeface="Verdana"/>
                      </a:endParaRPr>
                    </a:p>
                  </a:txBody>
                  <a:tcPr marL="66569" marR="66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pt-PT" sz="18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Verdana"/>
                        </a:rPr>
                        <a:t>PORTA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pt-PT" sz="18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Verdana"/>
                        </a:rPr>
                        <a:t>PORTAL</a:t>
                      </a:r>
                      <a:endParaRPr lang="pt-PT" sz="1800" dirty="0">
                        <a:solidFill>
                          <a:srgbClr val="000000"/>
                        </a:solidFill>
                        <a:latin typeface="Arial Narrow" pitchFamily="34" charset="0"/>
                        <a:ea typeface="Times New Roman"/>
                        <a:cs typeface="Verdana"/>
                      </a:endParaRPr>
                    </a:p>
                  </a:txBody>
                  <a:tcPr marL="66569" marR="66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9459" name="Picture 3" descr="estudante pensativ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2" y="5445224"/>
            <a:ext cx="809916" cy="8903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223224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PT" sz="2800" dirty="0" smtClean="0"/>
              <a:t>A língua, como entidade viva, sofre alterações constantes e vai sendo enriquecida com palavras novas. Já estudaste processos morfológicos de formação de palavras, como a </a:t>
            </a:r>
            <a:r>
              <a:rPr lang="pt-PT" sz="2800" b="1" cap="small" dirty="0" smtClean="0">
                <a:solidFill>
                  <a:srgbClr val="0070C0"/>
                </a:solidFill>
              </a:rPr>
              <a:t>derivação</a:t>
            </a:r>
            <a:r>
              <a:rPr lang="pt-PT" sz="2800" dirty="0" smtClean="0"/>
              <a:t> e a </a:t>
            </a:r>
            <a:r>
              <a:rPr lang="pt-PT" sz="2800" b="1" cap="small" dirty="0" smtClean="0">
                <a:solidFill>
                  <a:srgbClr val="0070C0"/>
                </a:solidFill>
              </a:rPr>
              <a:t>composição</a:t>
            </a:r>
            <a:r>
              <a:rPr lang="pt-PT" sz="2800" dirty="0" smtClean="0"/>
              <a:t>.</a:t>
            </a:r>
            <a:endParaRPr lang="pt-PT" sz="2800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>
          <a:xfrm>
            <a:off x="251520" y="6381328"/>
            <a:ext cx="6336704" cy="476672"/>
          </a:xfrm>
        </p:spPr>
        <p:txBody>
          <a:bodyPr anchor="ctr" anchorCtr="0"/>
          <a:lstStyle/>
          <a:p>
            <a:r>
              <a:rPr lang="pt-PT" sz="1800" b="1" dirty="0" smtClean="0"/>
              <a:t>Conhecimento Explícito da Língua - Português 7º Ano</a:t>
            </a:r>
            <a:endParaRPr lang="pt-PT" sz="1800" b="1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5D0AD-A246-498C-9F68-FBF20356543B}" type="slidenum">
              <a:rPr lang="pt-PT" sz="2000" smtClean="0"/>
              <a:pPr/>
              <a:t>2</a:t>
            </a:fld>
            <a:endParaRPr lang="pt-PT" sz="2000" dirty="0"/>
          </a:p>
        </p:txBody>
      </p:sp>
      <p:sp>
        <p:nvSpPr>
          <p:cNvPr id="7" name="Marcador de Posição de Conteúdo 2"/>
          <p:cNvSpPr txBox="1">
            <a:spLocks/>
          </p:cNvSpPr>
          <p:nvPr/>
        </p:nvSpPr>
        <p:spPr>
          <a:xfrm>
            <a:off x="467544" y="3284984"/>
            <a:ext cx="8229600" cy="1008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algn="just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pt-PT" sz="2800" dirty="0" smtClean="0"/>
              <a:t>Mas há outros </a:t>
            </a:r>
            <a:r>
              <a:rPr lang="pt-PT" sz="2800" dirty="0"/>
              <a:t>processos de enriquecimento da </a:t>
            </a:r>
            <a:r>
              <a:rPr lang="pt-PT" sz="2800" dirty="0" smtClean="0"/>
              <a:t>língua. </a:t>
            </a:r>
            <a:endParaRPr kumimoji="0" lang="pt-P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Marcador de Posição do Rodapé 3"/>
          <p:cNvSpPr txBox="1">
            <a:spLocks/>
          </p:cNvSpPr>
          <p:nvPr/>
        </p:nvSpPr>
        <p:spPr>
          <a:xfrm>
            <a:off x="7236296" y="6381328"/>
            <a:ext cx="1152128" cy="476672"/>
          </a:xfrm>
          <a:prstGeom prst="rect">
            <a:avLst/>
          </a:prstGeom>
        </p:spPr>
        <p:txBody>
          <a:bodyPr vert="horz" lIns="0" tIns="0" rIns="0" bIns="0" anchor="ctr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TF – 12/13</a:t>
            </a:r>
            <a:r>
              <a:rPr kumimoji="0" lang="pt-PT" sz="18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pt-PT" sz="18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Marcador de Posição de Conteúdo 2"/>
          <p:cNvSpPr txBox="1">
            <a:spLocks/>
          </p:cNvSpPr>
          <p:nvPr/>
        </p:nvSpPr>
        <p:spPr>
          <a:xfrm>
            <a:off x="467544" y="4365104"/>
            <a:ext cx="8229600" cy="1296144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lvl="0" algn="just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pt-PT" sz="2800" dirty="0" smtClean="0"/>
              <a:t>São eles o </a:t>
            </a:r>
            <a:r>
              <a:rPr lang="pt-PT" sz="2800" b="1" cap="small" dirty="0" smtClean="0">
                <a:solidFill>
                  <a:schemeClr val="accent3">
                    <a:lumMod val="50000"/>
                  </a:schemeClr>
                </a:solidFill>
              </a:rPr>
              <a:t>empréstimo</a:t>
            </a:r>
            <a:r>
              <a:rPr lang="pt-PT" sz="2800" dirty="0" smtClean="0"/>
              <a:t>, </a:t>
            </a:r>
            <a:r>
              <a:rPr lang="pt-PT" sz="2800" dirty="0"/>
              <a:t>o </a:t>
            </a:r>
            <a:r>
              <a:rPr lang="pt-PT" sz="2800" b="1" cap="small" dirty="0">
                <a:solidFill>
                  <a:schemeClr val="accent3">
                    <a:lumMod val="50000"/>
                  </a:schemeClr>
                </a:solidFill>
              </a:rPr>
              <a:t>acrónimo</a:t>
            </a:r>
            <a:r>
              <a:rPr lang="pt-PT" sz="2800" dirty="0"/>
              <a:t>, a </a:t>
            </a:r>
            <a:r>
              <a:rPr lang="pt-PT" sz="2800" b="1" cap="small" dirty="0">
                <a:solidFill>
                  <a:schemeClr val="accent3">
                    <a:lumMod val="50000"/>
                  </a:schemeClr>
                </a:solidFill>
              </a:rPr>
              <a:t>sigla</a:t>
            </a:r>
            <a:r>
              <a:rPr lang="pt-PT" sz="2800" dirty="0"/>
              <a:t>, a </a:t>
            </a:r>
            <a:r>
              <a:rPr lang="pt-PT" sz="2800" b="1" cap="small" dirty="0">
                <a:solidFill>
                  <a:schemeClr val="accent3">
                    <a:lumMod val="50000"/>
                  </a:schemeClr>
                </a:solidFill>
              </a:rPr>
              <a:t>truncação</a:t>
            </a:r>
            <a:r>
              <a:rPr lang="pt-PT" sz="2800" dirty="0"/>
              <a:t>, a </a:t>
            </a:r>
            <a:r>
              <a:rPr lang="pt-PT" sz="2800" b="1" cap="small" dirty="0">
                <a:solidFill>
                  <a:schemeClr val="accent3">
                    <a:lumMod val="50000"/>
                  </a:schemeClr>
                </a:solidFill>
              </a:rPr>
              <a:t>amálgama</a:t>
            </a:r>
            <a:r>
              <a:rPr lang="pt-PT" sz="2800" dirty="0"/>
              <a:t>, a </a:t>
            </a:r>
            <a:r>
              <a:rPr lang="pt-PT" sz="2800" b="1" cap="small" dirty="0">
                <a:solidFill>
                  <a:schemeClr val="accent3">
                    <a:lumMod val="50000"/>
                  </a:schemeClr>
                </a:solidFill>
              </a:rPr>
              <a:t>onomatopeia</a:t>
            </a:r>
            <a:r>
              <a:rPr lang="pt-PT" sz="2800" dirty="0"/>
              <a:t> e a </a:t>
            </a:r>
            <a:r>
              <a:rPr lang="pt-PT" sz="2800" b="1" cap="small" dirty="0">
                <a:solidFill>
                  <a:schemeClr val="accent3">
                    <a:lumMod val="50000"/>
                  </a:schemeClr>
                </a:solidFill>
              </a:rPr>
              <a:t>extensão semântica</a:t>
            </a:r>
            <a:r>
              <a:rPr lang="pt-PT" sz="2400" dirty="0"/>
              <a:t>. </a:t>
            </a:r>
            <a:endParaRPr kumimoji="0" lang="pt-P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4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4" build="allAtOnce"/>
      <p:bldP spid="10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39552" y="1052736"/>
            <a:ext cx="2808312" cy="57606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PT" sz="3200" b="1" cap="small" dirty="0" smtClean="0">
                <a:solidFill>
                  <a:schemeClr val="accent3">
                    <a:lumMod val="50000"/>
                  </a:schemeClr>
                </a:solidFill>
              </a:rPr>
              <a:t>Empréstimo </a:t>
            </a:r>
            <a:endParaRPr lang="pt-PT" sz="3200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>
          <a:xfrm>
            <a:off x="251520" y="6381328"/>
            <a:ext cx="6336704" cy="476672"/>
          </a:xfrm>
        </p:spPr>
        <p:txBody>
          <a:bodyPr anchor="ctr" anchorCtr="0"/>
          <a:lstStyle/>
          <a:p>
            <a:r>
              <a:rPr lang="pt-PT" sz="1800" b="1" dirty="0" smtClean="0"/>
              <a:t>Conhecimento Explícito da Língua - Português 7º Ano</a:t>
            </a:r>
            <a:endParaRPr lang="pt-PT" sz="1800" b="1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5D0AD-A246-498C-9F68-FBF20356543B}" type="slidenum">
              <a:rPr lang="pt-PT" sz="2000" smtClean="0"/>
              <a:pPr/>
              <a:t>3</a:t>
            </a:fld>
            <a:endParaRPr lang="pt-PT" sz="2000" dirty="0"/>
          </a:p>
        </p:txBody>
      </p:sp>
      <p:sp>
        <p:nvSpPr>
          <p:cNvPr id="7" name="Marcador de Posição de Conteúdo 2"/>
          <p:cNvSpPr txBox="1">
            <a:spLocks/>
          </p:cNvSpPr>
          <p:nvPr/>
        </p:nvSpPr>
        <p:spPr>
          <a:xfrm>
            <a:off x="539552" y="1700808"/>
            <a:ext cx="8229600" cy="151216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lvl="0" algn="just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pt-PT" sz="2800" dirty="0" smtClean="0"/>
              <a:t>É </a:t>
            </a:r>
            <a:r>
              <a:rPr lang="pt-PT" sz="2800" dirty="0"/>
              <a:t>o processo de transferência de uma palavra de uma língua para outra: é o caso de estrangeirismos que já se instalaram na nossa </a:t>
            </a:r>
            <a:r>
              <a:rPr lang="pt-PT" sz="2800" dirty="0" smtClean="0"/>
              <a:t>língua.</a:t>
            </a:r>
            <a:endParaRPr kumimoji="0" lang="pt-P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Marcador de Posição do Rodapé 3"/>
          <p:cNvSpPr txBox="1">
            <a:spLocks/>
          </p:cNvSpPr>
          <p:nvPr/>
        </p:nvSpPr>
        <p:spPr>
          <a:xfrm>
            <a:off x="7236296" y="6381328"/>
            <a:ext cx="1152128" cy="476672"/>
          </a:xfrm>
          <a:prstGeom prst="rect">
            <a:avLst/>
          </a:prstGeom>
        </p:spPr>
        <p:txBody>
          <a:bodyPr vert="horz" lIns="0" tIns="0" rIns="0" bIns="0" anchor="ctr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TF – 12/13</a:t>
            </a:r>
            <a:r>
              <a:rPr kumimoji="0" lang="pt-PT" sz="18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pt-PT" sz="18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Marcador de Posição de Conteúdo 2"/>
          <p:cNvSpPr txBox="1">
            <a:spLocks/>
          </p:cNvSpPr>
          <p:nvPr/>
        </p:nvSpPr>
        <p:spPr>
          <a:xfrm>
            <a:off x="539552" y="3212976"/>
            <a:ext cx="8229600" cy="100811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lvl="0" algn="just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pt-PT" sz="2800" dirty="0" smtClean="0"/>
              <a:t>Temos, por exemplo, </a:t>
            </a:r>
            <a:r>
              <a:rPr lang="pt-PT" sz="2800" i="1" dirty="0" smtClean="0">
                <a:solidFill>
                  <a:srgbClr val="0070C0"/>
                </a:solidFill>
              </a:rPr>
              <a:t>biberon</a:t>
            </a:r>
            <a:r>
              <a:rPr lang="pt-PT" sz="2800" dirty="0" smtClean="0"/>
              <a:t> </a:t>
            </a:r>
            <a:r>
              <a:rPr lang="pt-PT" sz="2800" dirty="0"/>
              <a:t>e </a:t>
            </a:r>
            <a:r>
              <a:rPr lang="pt-PT" sz="2800" i="1" dirty="0">
                <a:solidFill>
                  <a:srgbClr val="0070C0"/>
                </a:solidFill>
              </a:rPr>
              <a:t>lingerie</a:t>
            </a:r>
            <a:r>
              <a:rPr lang="pt-PT" sz="2800" dirty="0"/>
              <a:t>, importadas da Língua </a:t>
            </a:r>
            <a:r>
              <a:rPr lang="pt-PT" sz="2800" dirty="0" smtClean="0"/>
              <a:t>Francesa…</a:t>
            </a:r>
            <a:endParaRPr kumimoji="0" lang="pt-P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Marcador de Posição de Conteúdo 2"/>
          <p:cNvSpPr txBox="1">
            <a:spLocks/>
          </p:cNvSpPr>
          <p:nvPr/>
        </p:nvSpPr>
        <p:spPr>
          <a:xfrm>
            <a:off x="539552" y="4221088"/>
            <a:ext cx="8229600" cy="108012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lvl="0" algn="just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pt-PT" sz="2800" dirty="0" smtClean="0"/>
              <a:t>				… ou </a:t>
            </a:r>
            <a:r>
              <a:rPr lang="pt-PT" sz="2800" i="1" dirty="0">
                <a:solidFill>
                  <a:srgbClr val="0070C0"/>
                </a:solidFill>
              </a:rPr>
              <a:t>site</a:t>
            </a:r>
            <a:r>
              <a:rPr lang="pt-PT" sz="2800" dirty="0"/>
              <a:t>, </a:t>
            </a:r>
            <a:r>
              <a:rPr lang="pt-PT" sz="2800" i="1" dirty="0">
                <a:solidFill>
                  <a:srgbClr val="0070C0"/>
                </a:solidFill>
              </a:rPr>
              <a:t>e-mail</a:t>
            </a:r>
            <a:r>
              <a:rPr lang="pt-PT" sz="2800" dirty="0">
                <a:solidFill>
                  <a:srgbClr val="0070C0"/>
                </a:solidFill>
              </a:rPr>
              <a:t> </a:t>
            </a:r>
            <a:r>
              <a:rPr lang="pt-PT" sz="2800" dirty="0"/>
              <a:t>ou mesmo </a:t>
            </a:r>
            <a:r>
              <a:rPr lang="pt-PT" sz="2800" i="1" dirty="0">
                <a:solidFill>
                  <a:srgbClr val="0070C0"/>
                </a:solidFill>
              </a:rPr>
              <a:t>cool</a:t>
            </a:r>
            <a:r>
              <a:rPr lang="pt-PT" sz="2800" dirty="0"/>
              <a:t>, palavras transferidas do Inglês.</a:t>
            </a:r>
            <a:endParaRPr kumimoji="0" lang="pt-P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32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5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  <p:bldP spid="9" grpId="1" build="allAtOnce"/>
      <p:bldP spid="10" grpI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7606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PT" sz="3200" b="1" cap="small" dirty="0" smtClean="0">
                <a:solidFill>
                  <a:schemeClr val="accent3">
                    <a:lumMod val="50000"/>
                  </a:schemeClr>
                </a:solidFill>
              </a:rPr>
              <a:t>Acrónimo </a:t>
            </a:r>
            <a:endParaRPr lang="pt-PT" sz="3200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>
          <a:xfrm>
            <a:off x="251520" y="6381328"/>
            <a:ext cx="6336704" cy="476672"/>
          </a:xfrm>
        </p:spPr>
        <p:txBody>
          <a:bodyPr anchor="ctr" anchorCtr="0"/>
          <a:lstStyle/>
          <a:p>
            <a:r>
              <a:rPr lang="pt-PT" sz="1800" b="1" dirty="0" smtClean="0"/>
              <a:t>Conhecimento Explícito da Língua - Português 7º Ano</a:t>
            </a:r>
            <a:endParaRPr lang="pt-PT" sz="1800" b="1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5D0AD-A246-498C-9F68-FBF20356543B}" type="slidenum">
              <a:rPr lang="pt-PT" sz="2000" smtClean="0"/>
              <a:pPr/>
              <a:t>4</a:t>
            </a:fld>
            <a:endParaRPr lang="pt-PT" sz="2000" dirty="0"/>
          </a:p>
        </p:txBody>
      </p:sp>
      <p:sp>
        <p:nvSpPr>
          <p:cNvPr id="7" name="Marcador de Posição de Conteúdo 2"/>
          <p:cNvSpPr txBox="1">
            <a:spLocks/>
          </p:cNvSpPr>
          <p:nvPr/>
        </p:nvSpPr>
        <p:spPr>
          <a:xfrm>
            <a:off x="467544" y="1700808"/>
            <a:ext cx="8229600" cy="144016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lvl="0" algn="just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pt-PT" sz="2800" dirty="0" smtClean="0"/>
              <a:t>É </a:t>
            </a:r>
            <a:r>
              <a:rPr lang="pt-PT" sz="2800" dirty="0"/>
              <a:t>uma palavra formada pela junção de letras ou de sílabas iniciais de um grupo de palavras, que pronunciamos como uma palavra só</a:t>
            </a:r>
            <a:endParaRPr kumimoji="0" lang="pt-P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Marcador de Posição do Rodapé 3"/>
          <p:cNvSpPr txBox="1">
            <a:spLocks/>
          </p:cNvSpPr>
          <p:nvPr/>
        </p:nvSpPr>
        <p:spPr>
          <a:xfrm>
            <a:off x="7236296" y="6381328"/>
            <a:ext cx="1152128" cy="476672"/>
          </a:xfrm>
          <a:prstGeom prst="rect">
            <a:avLst/>
          </a:prstGeom>
        </p:spPr>
        <p:txBody>
          <a:bodyPr vert="horz" lIns="0" tIns="0" rIns="0" bIns="0" anchor="ctr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TF – 12/13</a:t>
            </a:r>
            <a:r>
              <a:rPr kumimoji="0" lang="pt-PT" sz="18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pt-PT" sz="18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Marcador de Posição de Conteúdo 2"/>
          <p:cNvSpPr txBox="1">
            <a:spLocks/>
          </p:cNvSpPr>
          <p:nvPr/>
        </p:nvSpPr>
        <p:spPr>
          <a:xfrm>
            <a:off x="467544" y="3573016"/>
            <a:ext cx="8229600" cy="6480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algn="just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pt-PT" sz="2800" dirty="0" smtClean="0"/>
              <a:t>Exemplo:  </a:t>
            </a:r>
            <a:r>
              <a:rPr lang="pt-PT" sz="2800" i="1" dirty="0" smtClean="0">
                <a:solidFill>
                  <a:srgbClr val="0070C0"/>
                </a:solidFill>
              </a:rPr>
              <a:t>OVNI</a:t>
            </a:r>
            <a:r>
              <a:rPr lang="pt-PT" sz="2800" dirty="0" smtClean="0"/>
              <a:t> (</a:t>
            </a:r>
            <a:r>
              <a:rPr lang="pt-PT" sz="2800" b="1" u="sng" dirty="0" smtClean="0">
                <a:solidFill>
                  <a:srgbClr val="0070C0"/>
                </a:solidFill>
              </a:rPr>
              <a:t>O</a:t>
            </a:r>
            <a:r>
              <a:rPr lang="pt-PT" sz="2800" dirty="0" smtClean="0"/>
              <a:t>bjeto </a:t>
            </a:r>
            <a:r>
              <a:rPr lang="pt-PT" sz="2800" b="1" u="sng" dirty="0" smtClean="0">
                <a:solidFill>
                  <a:srgbClr val="0070C0"/>
                </a:solidFill>
              </a:rPr>
              <a:t>V</a:t>
            </a:r>
            <a:r>
              <a:rPr lang="pt-PT" sz="2800" dirty="0" smtClean="0"/>
              <a:t>oador </a:t>
            </a:r>
            <a:r>
              <a:rPr lang="pt-PT" sz="2800" b="1" u="sng" dirty="0" smtClean="0">
                <a:solidFill>
                  <a:srgbClr val="0070C0"/>
                </a:solidFill>
              </a:rPr>
              <a:t>N</a:t>
            </a:r>
            <a:r>
              <a:rPr lang="pt-PT" sz="2800" dirty="0" smtClean="0"/>
              <a:t>ão </a:t>
            </a:r>
            <a:r>
              <a:rPr lang="pt-PT" sz="2800" b="1" u="sng" dirty="0" smtClean="0">
                <a:solidFill>
                  <a:srgbClr val="0070C0"/>
                </a:solidFill>
              </a:rPr>
              <a:t>I</a:t>
            </a:r>
            <a:r>
              <a:rPr lang="pt-PT" sz="2800" dirty="0" smtClean="0"/>
              <a:t>dentificado</a:t>
            </a:r>
            <a:r>
              <a:rPr lang="pt-PT" sz="2800" dirty="0"/>
              <a:t>).</a:t>
            </a:r>
            <a:endParaRPr kumimoji="0" lang="pt-PT" sz="28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  <p:bldP spid="10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39552" y="1052736"/>
            <a:ext cx="2808312" cy="57606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PT" sz="3200" b="1" cap="small" dirty="0" smtClean="0">
                <a:solidFill>
                  <a:schemeClr val="accent3">
                    <a:lumMod val="50000"/>
                  </a:schemeClr>
                </a:solidFill>
              </a:rPr>
              <a:t>Sigla </a:t>
            </a:r>
            <a:endParaRPr lang="pt-PT" sz="3200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>
          <a:xfrm>
            <a:off x="251520" y="6381328"/>
            <a:ext cx="6336704" cy="476672"/>
          </a:xfrm>
        </p:spPr>
        <p:txBody>
          <a:bodyPr anchor="ctr" anchorCtr="0"/>
          <a:lstStyle/>
          <a:p>
            <a:r>
              <a:rPr lang="pt-PT" sz="1800" b="1" dirty="0" smtClean="0"/>
              <a:t>Conhecimento Explícito da Língua - Português 7º Ano</a:t>
            </a:r>
            <a:endParaRPr lang="pt-PT" sz="1800" b="1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5D0AD-A246-498C-9F68-FBF20356543B}" type="slidenum">
              <a:rPr lang="pt-PT" sz="2000" smtClean="0"/>
              <a:pPr/>
              <a:t>5</a:t>
            </a:fld>
            <a:endParaRPr lang="pt-PT" sz="2000" dirty="0"/>
          </a:p>
        </p:txBody>
      </p:sp>
      <p:sp>
        <p:nvSpPr>
          <p:cNvPr id="7" name="Marcador de Posição de Conteúdo 2"/>
          <p:cNvSpPr txBox="1">
            <a:spLocks/>
          </p:cNvSpPr>
          <p:nvPr/>
        </p:nvSpPr>
        <p:spPr>
          <a:xfrm>
            <a:off x="539552" y="1700808"/>
            <a:ext cx="8229600" cy="151216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lvl="0" algn="just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pt-PT" sz="2800" dirty="0" smtClean="0"/>
              <a:t>É </a:t>
            </a:r>
            <a:r>
              <a:rPr lang="pt-PT" sz="2800" dirty="0"/>
              <a:t>uma palavra formada a partir da redução de um grupo de palavras às suas iniciais, que se pronunciam individualmente.</a:t>
            </a:r>
            <a:endParaRPr kumimoji="0" lang="pt-P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Marcador de Posição do Rodapé 3"/>
          <p:cNvSpPr txBox="1">
            <a:spLocks/>
          </p:cNvSpPr>
          <p:nvPr/>
        </p:nvSpPr>
        <p:spPr>
          <a:xfrm>
            <a:off x="7236296" y="6381328"/>
            <a:ext cx="1152128" cy="476672"/>
          </a:xfrm>
          <a:prstGeom prst="rect">
            <a:avLst/>
          </a:prstGeom>
        </p:spPr>
        <p:txBody>
          <a:bodyPr vert="horz" lIns="0" tIns="0" rIns="0" bIns="0" anchor="ctr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TF – 12/13</a:t>
            </a:r>
            <a:r>
              <a:rPr kumimoji="0" lang="pt-PT" sz="18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pt-PT" sz="18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Marcador de Posição de Conteúdo 2"/>
          <p:cNvSpPr txBox="1">
            <a:spLocks/>
          </p:cNvSpPr>
          <p:nvPr/>
        </p:nvSpPr>
        <p:spPr>
          <a:xfrm>
            <a:off x="539552" y="3501008"/>
            <a:ext cx="8229600" cy="93610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algn="just"/>
            <a:r>
              <a:rPr lang="pt-PT" sz="2800" dirty="0"/>
              <a:t>É o </a:t>
            </a:r>
            <a:r>
              <a:rPr lang="pt-PT" sz="2800" dirty="0" smtClean="0"/>
              <a:t>caso, por exemplo,  </a:t>
            </a:r>
            <a:r>
              <a:rPr lang="pt-PT" sz="2800" dirty="0"/>
              <a:t>de </a:t>
            </a:r>
            <a:r>
              <a:rPr lang="pt-PT" sz="2800" i="1" dirty="0" smtClean="0">
                <a:solidFill>
                  <a:srgbClr val="0070C0"/>
                </a:solidFill>
              </a:rPr>
              <a:t>GNR</a:t>
            </a:r>
            <a:r>
              <a:rPr lang="pt-PT" sz="2800" dirty="0" smtClean="0"/>
              <a:t> </a:t>
            </a:r>
            <a:r>
              <a:rPr lang="pt-PT" sz="2800" dirty="0"/>
              <a:t>(</a:t>
            </a:r>
            <a:r>
              <a:rPr lang="pt-PT" sz="2800" b="1" u="sng" dirty="0">
                <a:solidFill>
                  <a:srgbClr val="0070C0"/>
                </a:solidFill>
              </a:rPr>
              <a:t>G</a:t>
            </a:r>
            <a:r>
              <a:rPr lang="pt-PT" sz="2800" dirty="0"/>
              <a:t>uarda </a:t>
            </a:r>
            <a:r>
              <a:rPr lang="pt-PT" sz="2800" b="1" u="sng" dirty="0">
                <a:solidFill>
                  <a:srgbClr val="0070C0"/>
                </a:solidFill>
              </a:rPr>
              <a:t>N</a:t>
            </a:r>
            <a:r>
              <a:rPr lang="pt-PT" sz="2800" dirty="0"/>
              <a:t>acional </a:t>
            </a:r>
            <a:r>
              <a:rPr lang="pt-PT" sz="2800" b="1" u="sng" dirty="0">
                <a:solidFill>
                  <a:srgbClr val="0070C0"/>
                </a:solidFill>
              </a:rPr>
              <a:t>R</a:t>
            </a:r>
            <a:r>
              <a:rPr lang="pt-PT" sz="2800" dirty="0"/>
              <a:t>epublicana</a:t>
            </a:r>
            <a:r>
              <a:rPr lang="pt-PT" sz="2800" dirty="0" smtClean="0"/>
              <a:t>)…</a:t>
            </a:r>
            <a:endParaRPr lang="pt-PT" sz="2800" b="1" dirty="0"/>
          </a:p>
        </p:txBody>
      </p:sp>
      <p:sp>
        <p:nvSpPr>
          <p:cNvPr id="10" name="Marcador de Posição de Conteúdo 2"/>
          <p:cNvSpPr txBox="1">
            <a:spLocks/>
          </p:cNvSpPr>
          <p:nvPr/>
        </p:nvSpPr>
        <p:spPr>
          <a:xfrm>
            <a:off x="539552" y="4869160"/>
            <a:ext cx="8229600" cy="72008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algn="just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pt-PT" sz="2800" dirty="0" smtClean="0"/>
              <a:t>	… ou </a:t>
            </a:r>
            <a:r>
              <a:rPr lang="pt-PT" sz="2800" i="1" dirty="0" smtClean="0">
                <a:solidFill>
                  <a:srgbClr val="0070C0"/>
                </a:solidFill>
              </a:rPr>
              <a:t>PSP</a:t>
            </a:r>
            <a:r>
              <a:rPr lang="pt-PT" sz="2800" dirty="0" smtClean="0"/>
              <a:t> (</a:t>
            </a:r>
            <a:r>
              <a:rPr lang="pt-PT" sz="2800" b="1" u="sng" dirty="0" smtClean="0">
                <a:solidFill>
                  <a:srgbClr val="0070C0"/>
                </a:solidFill>
              </a:rPr>
              <a:t>P</a:t>
            </a:r>
            <a:r>
              <a:rPr lang="pt-PT" sz="2800" dirty="0" smtClean="0"/>
              <a:t>olícia de </a:t>
            </a:r>
            <a:r>
              <a:rPr lang="pt-PT" sz="2800" b="1" u="sng" dirty="0" smtClean="0">
                <a:solidFill>
                  <a:srgbClr val="0070C0"/>
                </a:solidFill>
              </a:rPr>
              <a:t>S</a:t>
            </a:r>
            <a:r>
              <a:rPr lang="pt-PT" sz="2800" dirty="0" smtClean="0"/>
              <a:t>egurança </a:t>
            </a:r>
            <a:r>
              <a:rPr lang="pt-PT" sz="2800" b="1" u="sng" dirty="0" smtClean="0">
                <a:solidFill>
                  <a:srgbClr val="0070C0"/>
                </a:solidFill>
              </a:rPr>
              <a:t>P</a:t>
            </a:r>
            <a:r>
              <a:rPr lang="pt-PT" sz="2800" dirty="0" smtClean="0"/>
              <a:t>ública).</a:t>
            </a:r>
            <a:endParaRPr lang="pt-PT" sz="2800" b="1" dirty="0"/>
          </a:p>
          <a:p>
            <a:pPr lvl="0" algn="just">
              <a:spcBef>
                <a:spcPct val="20000"/>
              </a:spcBef>
              <a:buClr>
                <a:schemeClr val="accent3"/>
              </a:buClr>
              <a:buSzPct val="95000"/>
            </a:pPr>
            <a:endParaRPr kumimoji="0" lang="pt-P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  <p:bldP spid="9" grpId="0" build="allAtOnce"/>
      <p:bldP spid="10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7606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PT" sz="3200" b="1" cap="small" dirty="0" smtClean="0">
                <a:solidFill>
                  <a:schemeClr val="accent3">
                    <a:lumMod val="50000"/>
                  </a:schemeClr>
                </a:solidFill>
              </a:rPr>
              <a:t>Truncação </a:t>
            </a:r>
            <a:endParaRPr lang="pt-PT" sz="3200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>
          <a:xfrm>
            <a:off x="251520" y="6381328"/>
            <a:ext cx="6336704" cy="476672"/>
          </a:xfrm>
        </p:spPr>
        <p:txBody>
          <a:bodyPr anchor="ctr" anchorCtr="0"/>
          <a:lstStyle/>
          <a:p>
            <a:r>
              <a:rPr lang="pt-PT" sz="1800" b="1" dirty="0" smtClean="0"/>
              <a:t>Conhecimento Explícito da Língua - Português 7º Ano</a:t>
            </a:r>
            <a:endParaRPr lang="pt-PT" sz="1800" b="1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5D0AD-A246-498C-9F68-FBF20356543B}" type="slidenum">
              <a:rPr lang="pt-PT" sz="2000" smtClean="0"/>
              <a:pPr/>
              <a:t>6</a:t>
            </a:fld>
            <a:endParaRPr lang="pt-PT" sz="2000" dirty="0"/>
          </a:p>
        </p:txBody>
      </p:sp>
      <p:sp>
        <p:nvSpPr>
          <p:cNvPr id="7" name="Marcador de Posição de Conteúdo 2"/>
          <p:cNvSpPr txBox="1">
            <a:spLocks/>
          </p:cNvSpPr>
          <p:nvPr/>
        </p:nvSpPr>
        <p:spPr>
          <a:xfrm>
            <a:off x="467544" y="1700808"/>
            <a:ext cx="8229600" cy="144016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algn="just"/>
            <a:r>
              <a:rPr lang="pt-PT" sz="2800" dirty="0" smtClean="0"/>
              <a:t>As palavras </a:t>
            </a:r>
            <a:r>
              <a:rPr lang="pt-PT" sz="2800" dirty="0"/>
              <a:t>que nasceram por um processo de </a:t>
            </a:r>
            <a:r>
              <a:rPr lang="pt-PT" sz="2800" b="1" cap="small" dirty="0"/>
              <a:t>truncação</a:t>
            </a:r>
            <a:r>
              <a:rPr lang="pt-PT" sz="2800" dirty="0"/>
              <a:t> ou </a:t>
            </a:r>
            <a:r>
              <a:rPr lang="pt-PT" sz="2800" dirty="0" smtClean="0"/>
              <a:t>truncamento resultam  </a:t>
            </a:r>
            <a:r>
              <a:rPr lang="pt-PT" sz="2800" dirty="0"/>
              <a:t>de corte na palavra </a:t>
            </a:r>
            <a:r>
              <a:rPr lang="pt-PT" sz="2800" dirty="0" smtClean="0"/>
              <a:t>original. </a:t>
            </a:r>
            <a:endParaRPr lang="pt-PT" sz="2800" b="1" dirty="0"/>
          </a:p>
        </p:txBody>
      </p:sp>
      <p:sp>
        <p:nvSpPr>
          <p:cNvPr id="8" name="Marcador de Posição do Rodapé 3"/>
          <p:cNvSpPr txBox="1">
            <a:spLocks/>
          </p:cNvSpPr>
          <p:nvPr/>
        </p:nvSpPr>
        <p:spPr>
          <a:xfrm>
            <a:off x="7236296" y="6381328"/>
            <a:ext cx="1152128" cy="476672"/>
          </a:xfrm>
          <a:prstGeom prst="rect">
            <a:avLst/>
          </a:prstGeom>
        </p:spPr>
        <p:txBody>
          <a:bodyPr vert="horz" lIns="0" tIns="0" rIns="0" bIns="0" anchor="ctr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TF – 12/13</a:t>
            </a:r>
            <a:r>
              <a:rPr kumimoji="0" lang="pt-PT" sz="18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pt-PT" sz="18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Marcador de Posição de Conteúdo 2"/>
          <p:cNvSpPr txBox="1">
            <a:spLocks/>
          </p:cNvSpPr>
          <p:nvPr/>
        </p:nvSpPr>
        <p:spPr>
          <a:xfrm>
            <a:off x="467544" y="3573016"/>
            <a:ext cx="8229600" cy="57606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lvl="0" algn="just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pt-PT" sz="2800" dirty="0" smtClean="0"/>
              <a:t>São palavras como </a:t>
            </a:r>
            <a:r>
              <a:rPr lang="pt-PT" sz="2800" i="1" dirty="0" smtClean="0">
                <a:solidFill>
                  <a:srgbClr val="0070C0"/>
                </a:solidFill>
              </a:rPr>
              <a:t>Zé</a:t>
            </a:r>
            <a:r>
              <a:rPr lang="pt-PT" sz="2800" dirty="0" smtClean="0"/>
              <a:t>, que vem de José…</a:t>
            </a:r>
            <a:endParaRPr kumimoji="0" lang="pt-PT" sz="28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Marcador de Posição de Conteúdo 2"/>
          <p:cNvSpPr txBox="1">
            <a:spLocks/>
          </p:cNvSpPr>
          <p:nvPr/>
        </p:nvSpPr>
        <p:spPr>
          <a:xfrm>
            <a:off x="467544" y="4293096"/>
            <a:ext cx="8229600" cy="57606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lvl="0" algn="just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pt-PT" sz="2800" dirty="0" smtClean="0"/>
              <a:t>		… ou </a:t>
            </a:r>
            <a:r>
              <a:rPr lang="pt-PT" sz="2800" i="1" dirty="0" smtClean="0">
                <a:solidFill>
                  <a:srgbClr val="0070C0"/>
                </a:solidFill>
              </a:rPr>
              <a:t>metro</a:t>
            </a:r>
            <a:r>
              <a:rPr lang="pt-PT" sz="2800" dirty="0" smtClean="0"/>
              <a:t> que deriva de metropolitano.</a:t>
            </a:r>
            <a:endParaRPr kumimoji="0" lang="pt-PT" sz="28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  <p:bldP spid="10" grpId="0" build="allAtOnce"/>
      <p:bldP spid="9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39552" y="1052736"/>
            <a:ext cx="2808312" cy="57606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PT" sz="3200" b="1" cap="small" dirty="0" smtClean="0">
                <a:solidFill>
                  <a:schemeClr val="accent3">
                    <a:lumMod val="50000"/>
                  </a:schemeClr>
                </a:solidFill>
              </a:rPr>
              <a:t>Amálgama </a:t>
            </a:r>
            <a:endParaRPr lang="pt-PT" sz="3200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>
          <a:xfrm>
            <a:off x="251520" y="6381328"/>
            <a:ext cx="6336704" cy="476672"/>
          </a:xfrm>
        </p:spPr>
        <p:txBody>
          <a:bodyPr anchor="ctr" anchorCtr="0"/>
          <a:lstStyle/>
          <a:p>
            <a:r>
              <a:rPr lang="pt-PT" sz="1800" b="1" dirty="0" smtClean="0"/>
              <a:t>Conhecimento Explícito da Língua - Português 7º Ano</a:t>
            </a:r>
            <a:endParaRPr lang="pt-PT" sz="1800" b="1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5D0AD-A246-498C-9F68-FBF20356543B}" type="slidenum">
              <a:rPr lang="pt-PT" sz="2000" smtClean="0"/>
              <a:pPr/>
              <a:t>7</a:t>
            </a:fld>
            <a:endParaRPr lang="pt-PT" sz="2000" dirty="0"/>
          </a:p>
        </p:txBody>
      </p:sp>
      <p:sp>
        <p:nvSpPr>
          <p:cNvPr id="7" name="Marcador de Posição de Conteúdo 2"/>
          <p:cNvSpPr txBox="1">
            <a:spLocks/>
          </p:cNvSpPr>
          <p:nvPr/>
        </p:nvSpPr>
        <p:spPr>
          <a:xfrm>
            <a:off x="539552" y="1700808"/>
            <a:ext cx="8229600" cy="151216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lvl="0" algn="just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pt-PT" sz="2800" dirty="0" smtClean="0"/>
              <a:t>É o </a:t>
            </a:r>
            <a:r>
              <a:rPr lang="pt-PT" sz="2800" dirty="0"/>
              <a:t>processo irregular de formação de palavras que consiste na criação de uma palavra a partir da junção de partes de duas ou mais </a:t>
            </a:r>
            <a:r>
              <a:rPr lang="pt-PT" sz="2800" dirty="0" smtClean="0"/>
              <a:t>palavras</a:t>
            </a:r>
            <a:r>
              <a:rPr lang="pt-PT" sz="2800" dirty="0"/>
              <a:t>.</a:t>
            </a:r>
            <a:endParaRPr kumimoji="0" lang="pt-P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Marcador de Posição do Rodapé 3"/>
          <p:cNvSpPr txBox="1">
            <a:spLocks/>
          </p:cNvSpPr>
          <p:nvPr/>
        </p:nvSpPr>
        <p:spPr>
          <a:xfrm>
            <a:off x="7236296" y="6381328"/>
            <a:ext cx="1152128" cy="476672"/>
          </a:xfrm>
          <a:prstGeom prst="rect">
            <a:avLst/>
          </a:prstGeom>
        </p:spPr>
        <p:txBody>
          <a:bodyPr vert="horz" lIns="0" tIns="0" rIns="0" bIns="0" anchor="ctr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TF – 12/13</a:t>
            </a:r>
            <a:r>
              <a:rPr kumimoji="0" lang="pt-PT" sz="18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pt-PT" sz="18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Marcador de Posição de Conteúdo 2"/>
          <p:cNvSpPr txBox="1">
            <a:spLocks/>
          </p:cNvSpPr>
          <p:nvPr/>
        </p:nvSpPr>
        <p:spPr>
          <a:xfrm>
            <a:off x="539552" y="3501008"/>
            <a:ext cx="8229600" cy="93610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algn="just"/>
            <a:r>
              <a:rPr lang="pt-PT" sz="2800" dirty="0" smtClean="0"/>
              <a:t>É o caso de</a:t>
            </a:r>
            <a:r>
              <a:rPr lang="pt-PT" sz="2800" dirty="0" smtClean="0">
                <a:solidFill>
                  <a:srgbClr val="0070C0"/>
                </a:solidFill>
              </a:rPr>
              <a:t> </a:t>
            </a:r>
            <a:r>
              <a:rPr lang="pt-PT" sz="2800" i="1" dirty="0" smtClean="0">
                <a:solidFill>
                  <a:srgbClr val="0070C0"/>
                </a:solidFill>
              </a:rPr>
              <a:t>informática</a:t>
            </a:r>
            <a:r>
              <a:rPr lang="pt-PT" sz="2800" dirty="0" smtClean="0"/>
              <a:t>, que deriva da junção das palavras informação e automática…</a:t>
            </a:r>
            <a:endParaRPr lang="pt-PT" sz="2800" b="1" dirty="0"/>
          </a:p>
        </p:txBody>
      </p:sp>
      <p:sp>
        <p:nvSpPr>
          <p:cNvPr id="10" name="Marcador de Posição de Conteúdo 2"/>
          <p:cNvSpPr txBox="1">
            <a:spLocks/>
          </p:cNvSpPr>
          <p:nvPr/>
        </p:nvSpPr>
        <p:spPr>
          <a:xfrm>
            <a:off x="539552" y="4869160"/>
            <a:ext cx="8229600" cy="72008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algn="just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pt-PT" sz="2800" dirty="0" smtClean="0"/>
              <a:t>	       … e </a:t>
            </a:r>
            <a:r>
              <a:rPr lang="pt-PT" sz="2800" i="1" dirty="0" smtClean="0">
                <a:solidFill>
                  <a:srgbClr val="0070C0"/>
                </a:solidFill>
              </a:rPr>
              <a:t>cibernauta</a:t>
            </a:r>
            <a:r>
              <a:rPr lang="pt-PT" sz="2800" dirty="0" smtClean="0"/>
              <a:t> (cibernética + astronauta).</a:t>
            </a:r>
            <a:endParaRPr lang="pt-PT" sz="2800" b="1" dirty="0"/>
          </a:p>
          <a:p>
            <a:pPr lvl="0" algn="just">
              <a:spcBef>
                <a:spcPct val="20000"/>
              </a:spcBef>
              <a:buClr>
                <a:schemeClr val="accent3"/>
              </a:buClr>
              <a:buSzPct val="95000"/>
            </a:pPr>
            <a:endParaRPr kumimoji="0" lang="pt-P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  <p:bldP spid="9" grpId="0" build="allAtOnce"/>
      <p:bldP spid="10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7606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PT" sz="3200" b="1" cap="small" dirty="0" smtClean="0">
                <a:solidFill>
                  <a:schemeClr val="accent3">
                    <a:lumMod val="50000"/>
                  </a:schemeClr>
                </a:solidFill>
              </a:rPr>
              <a:t>Onomatopeia </a:t>
            </a:r>
            <a:endParaRPr lang="pt-PT" sz="3200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>
          <a:xfrm>
            <a:off x="251520" y="6381328"/>
            <a:ext cx="6336704" cy="476672"/>
          </a:xfrm>
        </p:spPr>
        <p:txBody>
          <a:bodyPr anchor="ctr" anchorCtr="0"/>
          <a:lstStyle/>
          <a:p>
            <a:r>
              <a:rPr lang="pt-PT" sz="1800" b="1" dirty="0" smtClean="0"/>
              <a:t>Conhecimento Explícito da Língua - Português 7º Ano</a:t>
            </a:r>
            <a:endParaRPr lang="pt-PT" sz="1800" b="1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5D0AD-A246-498C-9F68-FBF20356543B}" type="slidenum">
              <a:rPr lang="pt-PT" sz="2000" smtClean="0"/>
              <a:pPr/>
              <a:t>8</a:t>
            </a:fld>
            <a:endParaRPr lang="pt-PT" sz="2000" dirty="0"/>
          </a:p>
        </p:txBody>
      </p:sp>
      <p:sp>
        <p:nvSpPr>
          <p:cNvPr id="7" name="Marcador de Posição de Conteúdo 2"/>
          <p:cNvSpPr txBox="1">
            <a:spLocks/>
          </p:cNvSpPr>
          <p:nvPr/>
        </p:nvSpPr>
        <p:spPr>
          <a:xfrm>
            <a:off x="467544" y="1700808"/>
            <a:ext cx="8229600" cy="100811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algn="just"/>
            <a:r>
              <a:rPr lang="pt-PT" sz="2800" dirty="0" smtClean="0"/>
              <a:t>Há palavras </a:t>
            </a:r>
            <a:r>
              <a:rPr lang="pt-PT" sz="2800" dirty="0"/>
              <a:t>que nascem por imitação dos sons da </a:t>
            </a:r>
            <a:r>
              <a:rPr lang="pt-PT" sz="2800" dirty="0" smtClean="0"/>
              <a:t>natureza:</a:t>
            </a:r>
            <a:endParaRPr lang="pt-PT" sz="2800" b="1" dirty="0"/>
          </a:p>
        </p:txBody>
      </p:sp>
      <p:sp>
        <p:nvSpPr>
          <p:cNvPr id="8" name="Marcador de Posição do Rodapé 3"/>
          <p:cNvSpPr txBox="1">
            <a:spLocks/>
          </p:cNvSpPr>
          <p:nvPr/>
        </p:nvSpPr>
        <p:spPr>
          <a:xfrm>
            <a:off x="7236296" y="6381328"/>
            <a:ext cx="1152128" cy="476672"/>
          </a:xfrm>
          <a:prstGeom prst="rect">
            <a:avLst/>
          </a:prstGeom>
        </p:spPr>
        <p:txBody>
          <a:bodyPr vert="horz" lIns="0" tIns="0" rIns="0" bIns="0" anchor="ctr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TF – 12/13</a:t>
            </a:r>
            <a:r>
              <a:rPr kumimoji="0" lang="pt-PT" sz="18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pt-PT" sz="18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Marcador de Posição de Conteúdo 2"/>
          <p:cNvSpPr txBox="1">
            <a:spLocks/>
          </p:cNvSpPr>
          <p:nvPr/>
        </p:nvSpPr>
        <p:spPr>
          <a:xfrm>
            <a:off x="518864" y="2636912"/>
            <a:ext cx="8229600" cy="345638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lvl="0" algn="just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pt-PT" sz="2800" i="1" dirty="0" smtClean="0">
                <a:solidFill>
                  <a:srgbClr val="0070C0"/>
                </a:solidFill>
              </a:rPr>
              <a:t>miau</a:t>
            </a:r>
            <a:r>
              <a:rPr lang="pt-PT" sz="2800" dirty="0" smtClean="0"/>
              <a:t>, </a:t>
            </a:r>
          </a:p>
          <a:p>
            <a:pPr lvl="0" algn="just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pt-PT" sz="2800" i="1" dirty="0" smtClean="0">
                <a:solidFill>
                  <a:srgbClr val="0070C0"/>
                </a:solidFill>
              </a:rPr>
              <a:t>	</a:t>
            </a:r>
            <a:r>
              <a:rPr lang="pt-PT" sz="2800" i="1" dirty="0" err="1" smtClean="0">
                <a:solidFill>
                  <a:srgbClr val="0070C0"/>
                </a:solidFill>
              </a:rPr>
              <a:t>trim</a:t>
            </a:r>
            <a:r>
              <a:rPr lang="pt-PT" sz="2800" dirty="0" smtClean="0"/>
              <a:t>, </a:t>
            </a:r>
          </a:p>
          <a:p>
            <a:pPr lvl="0" algn="just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pt-PT" sz="2800" i="1" dirty="0" smtClean="0">
                <a:solidFill>
                  <a:srgbClr val="0070C0"/>
                </a:solidFill>
              </a:rPr>
              <a:t>		zunzum</a:t>
            </a:r>
            <a:r>
              <a:rPr lang="pt-PT" sz="2800" dirty="0" smtClean="0"/>
              <a:t>, </a:t>
            </a:r>
          </a:p>
          <a:p>
            <a:pPr lvl="0" algn="just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pt-PT" sz="2800" i="1" dirty="0" smtClean="0">
                <a:solidFill>
                  <a:srgbClr val="0070C0"/>
                </a:solidFill>
              </a:rPr>
              <a:t>			</a:t>
            </a:r>
            <a:r>
              <a:rPr lang="pt-PT" sz="2800" i="1" dirty="0" err="1" smtClean="0">
                <a:solidFill>
                  <a:srgbClr val="0070C0"/>
                </a:solidFill>
              </a:rPr>
              <a:t>tic-tac</a:t>
            </a:r>
            <a:r>
              <a:rPr lang="pt-PT" sz="2800" dirty="0" smtClean="0"/>
              <a:t>, </a:t>
            </a:r>
          </a:p>
          <a:p>
            <a:pPr lvl="0" algn="just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pt-PT" sz="2800" i="1" dirty="0" smtClean="0">
                <a:solidFill>
                  <a:srgbClr val="0070C0"/>
                </a:solidFill>
              </a:rPr>
              <a:t>				</a:t>
            </a:r>
            <a:r>
              <a:rPr lang="pt-PT" sz="2800" i="1" dirty="0" err="1" smtClean="0">
                <a:solidFill>
                  <a:srgbClr val="0070C0"/>
                </a:solidFill>
              </a:rPr>
              <a:t>piu-piu</a:t>
            </a:r>
            <a:r>
              <a:rPr lang="pt-PT" sz="2800" dirty="0" smtClean="0"/>
              <a:t>, </a:t>
            </a:r>
          </a:p>
          <a:p>
            <a:pPr lvl="0" algn="just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pt-PT" sz="2800" i="1" dirty="0" smtClean="0">
                <a:solidFill>
                  <a:srgbClr val="0070C0"/>
                </a:solidFill>
              </a:rPr>
              <a:t>					zunir</a:t>
            </a:r>
            <a:r>
              <a:rPr lang="pt-PT" sz="2800" dirty="0" smtClean="0"/>
              <a:t>, </a:t>
            </a:r>
          </a:p>
          <a:p>
            <a:pPr lvl="0" algn="just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pt-PT" sz="2800" i="1" dirty="0" smtClean="0">
                <a:solidFill>
                  <a:srgbClr val="0070C0"/>
                </a:solidFill>
              </a:rPr>
              <a:t>						cuco</a:t>
            </a:r>
            <a:r>
              <a:rPr lang="pt-PT" sz="2800" dirty="0" smtClean="0"/>
              <a:t>, etc.  </a:t>
            </a:r>
            <a:endParaRPr lang="pt-PT" sz="2800" dirty="0"/>
          </a:p>
          <a:p>
            <a:pPr lvl="0" algn="just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pt-PT" sz="2800" dirty="0" smtClean="0"/>
              <a:t> </a:t>
            </a:r>
            <a:endParaRPr lang="pt-PT" sz="2800" dirty="0"/>
          </a:p>
          <a:p>
            <a:pPr algn="just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pt-PT" sz="2800" dirty="0" smtClean="0"/>
              <a:t> </a:t>
            </a:r>
            <a:endParaRPr lang="pt-PT" sz="2800" dirty="0"/>
          </a:p>
          <a:p>
            <a:pPr lvl="0" algn="just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pt-PT" sz="2800" dirty="0" smtClean="0"/>
              <a:t> </a:t>
            </a:r>
            <a:endParaRPr lang="pt-PT" sz="2800" dirty="0"/>
          </a:p>
          <a:p>
            <a:pPr algn="just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pt-PT" sz="2800" dirty="0" smtClean="0"/>
              <a:t> </a:t>
            </a:r>
            <a:endParaRPr lang="pt-PT" sz="2800" dirty="0"/>
          </a:p>
          <a:p>
            <a:pPr lvl="0" algn="just">
              <a:spcBef>
                <a:spcPct val="20000"/>
              </a:spcBef>
              <a:buClr>
                <a:schemeClr val="accent3"/>
              </a:buClr>
              <a:buSzPct val="95000"/>
            </a:pPr>
            <a:endParaRPr kumimoji="0" lang="pt-PT" sz="28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  <p:bldP spid="10" grpId="0" uiExpand="1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39552" y="1052736"/>
            <a:ext cx="4176464" cy="57606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PT" sz="3200" b="1" cap="small" dirty="0" smtClean="0">
                <a:solidFill>
                  <a:schemeClr val="accent3">
                    <a:lumMod val="50000"/>
                  </a:schemeClr>
                </a:solidFill>
              </a:rPr>
              <a:t>Extensão semântica</a:t>
            </a:r>
            <a:endParaRPr lang="pt-PT" sz="3200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>
          <a:xfrm>
            <a:off x="251520" y="6381328"/>
            <a:ext cx="6336704" cy="476672"/>
          </a:xfrm>
        </p:spPr>
        <p:txBody>
          <a:bodyPr anchor="ctr" anchorCtr="0"/>
          <a:lstStyle/>
          <a:p>
            <a:r>
              <a:rPr lang="pt-PT" sz="1800" b="1" dirty="0" smtClean="0"/>
              <a:t>Conhecimento Explícito da Língua - Português 7º Ano</a:t>
            </a:r>
            <a:endParaRPr lang="pt-PT" sz="1800" b="1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5D0AD-A246-498C-9F68-FBF20356543B}" type="slidenum">
              <a:rPr lang="pt-PT" sz="2000" smtClean="0"/>
              <a:pPr/>
              <a:t>9</a:t>
            </a:fld>
            <a:endParaRPr lang="pt-PT" sz="2000" dirty="0"/>
          </a:p>
        </p:txBody>
      </p:sp>
      <p:sp>
        <p:nvSpPr>
          <p:cNvPr id="7" name="Marcador de Posição de Conteúdo 2"/>
          <p:cNvSpPr txBox="1">
            <a:spLocks/>
          </p:cNvSpPr>
          <p:nvPr/>
        </p:nvSpPr>
        <p:spPr>
          <a:xfrm>
            <a:off x="539552" y="1700808"/>
            <a:ext cx="8229600" cy="93610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algn="just"/>
            <a:r>
              <a:rPr lang="pt-PT" sz="2800" dirty="0" smtClean="0"/>
              <a:t>Há </a:t>
            </a:r>
            <a:r>
              <a:rPr lang="pt-PT" sz="2800" dirty="0"/>
              <a:t>ainda outras que ganham significado diferente se as mudarmos de </a:t>
            </a:r>
            <a:r>
              <a:rPr lang="pt-PT" sz="2800" dirty="0" smtClean="0"/>
              <a:t>contexto.</a:t>
            </a:r>
            <a:endParaRPr lang="pt-PT" sz="2800" b="1" dirty="0"/>
          </a:p>
        </p:txBody>
      </p:sp>
      <p:sp>
        <p:nvSpPr>
          <p:cNvPr id="8" name="Marcador de Posição do Rodapé 3"/>
          <p:cNvSpPr txBox="1">
            <a:spLocks/>
          </p:cNvSpPr>
          <p:nvPr/>
        </p:nvSpPr>
        <p:spPr>
          <a:xfrm>
            <a:off x="7236296" y="6381328"/>
            <a:ext cx="1152128" cy="476672"/>
          </a:xfrm>
          <a:prstGeom prst="rect">
            <a:avLst/>
          </a:prstGeom>
        </p:spPr>
        <p:txBody>
          <a:bodyPr vert="horz" lIns="0" tIns="0" rIns="0" bIns="0" anchor="ctr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TF – 12/13</a:t>
            </a:r>
            <a:r>
              <a:rPr kumimoji="0" lang="pt-PT" sz="18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pt-PT" sz="18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Marcador de Posição de Conteúdo 2"/>
          <p:cNvSpPr txBox="1">
            <a:spLocks/>
          </p:cNvSpPr>
          <p:nvPr/>
        </p:nvSpPr>
        <p:spPr>
          <a:xfrm>
            <a:off x="539552" y="2780928"/>
            <a:ext cx="8229600" cy="288032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r>
              <a:rPr lang="pt-PT" sz="2800" dirty="0" smtClean="0"/>
              <a:t>É o caso das </a:t>
            </a:r>
            <a:r>
              <a:rPr lang="pt-PT" sz="2800" dirty="0"/>
              <a:t>palavras </a:t>
            </a:r>
            <a:endParaRPr lang="pt-PT" sz="2800" dirty="0" smtClean="0"/>
          </a:p>
          <a:p>
            <a:r>
              <a:rPr lang="pt-PT" sz="2800" b="1" i="1" dirty="0">
                <a:solidFill>
                  <a:srgbClr val="0070C0"/>
                </a:solidFill>
              </a:rPr>
              <a:t>	</a:t>
            </a:r>
            <a:r>
              <a:rPr lang="pt-PT" sz="2800" b="1" i="1" dirty="0" smtClean="0">
                <a:solidFill>
                  <a:srgbClr val="0070C0"/>
                </a:solidFill>
              </a:rPr>
              <a:t>rato</a:t>
            </a:r>
            <a:r>
              <a:rPr lang="pt-PT" sz="2800" dirty="0" smtClean="0"/>
              <a:t>, </a:t>
            </a:r>
          </a:p>
          <a:p>
            <a:r>
              <a:rPr lang="pt-PT" sz="2800" b="1" i="1" dirty="0">
                <a:solidFill>
                  <a:srgbClr val="0070C0"/>
                </a:solidFill>
              </a:rPr>
              <a:t>	</a:t>
            </a:r>
            <a:r>
              <a:rPr lang="pt-PT" sz="2800" b="1" i="1" dirty="0" smtClean="0">
                <a:solidFill>
                  <a:srgbClr val="0070C0"/>
                </a:solidFill>
              </a:rPr>
              <a:t>	salvar </a:t>
            </a:r>
            <a:r>
              <a:rPr lang="pt-PT" sz="2800" dirty="0" smtClean="0"/>
              <a:t>e </a:t>
            </a:r>
          </a:p>
          <a:p>
            <a:r>
              <a:rPr lang="pt-PT" sz="2800" b="1" i="1" dirty="0">
                <a:solidFill>
                  <a:srgbClr val="0070C0"/>
                </a:solidFill>
              </a:rPr>
              <a:t>	</a:t>
            </a:r>
            <a:r>
              <a:rPr lang="pt-PT" sz="2800" b="1" i="1" dirty="0" smtClean="0">
                <a:solidFill>
                  <a:srgbClr val="0070C0"/>
                </a:solidFill>
              </a:rPr>
              <a:t>		      janela</a:t>
            </a:r>
            <a:r>
              <a:rPr lang="pt-PT" sz="2800" dirty="0" smtClean="0"/>
              <a:t> </a:t>
            </a:r>
          </a:p>
          <a:p>
            <a:pPr algn="just"/>
            <a:r>
              <a:rPr lang="pt-PT" sz="2800" dirty="0" smtClean="0"/>
              <a:t>que, por </a:t>
            </a:r>
            <a:r>
              <a:rPr lang="pt-PT" sz="2800" b="1" cap="small" dirty="0" smtClean="0"/>
              <a:t>extensão semântica, </a:t>
            </a:r>
            <a:r>
              <a:rPr lang="pt-PT" sz="2800" dirty="0" smtClean="0"/>
              <a:t>adquiriram </a:t>
            </a:r>
            <a:r>
              <a:rPr lang="pt-PT" sz="2800" dirty="0"/>
              <a:t>um sentido diferente na Informática.</a:t>
            </a:r>
            <a:endParaRPr lang="pt-PT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  <p:bldP spid="9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131</TotalTime>
  <Words>490</Words>
  <Application>Microsoft Office PowerPoint</Application>
  <PresentationFormat>Apresentação no Ecrã (4:3)</PresentationFormat>
  <Paragraphs>134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11</vt:i4>
      </vt:variant>
    </vt:vector>
  </HeadingPairs>
  <TitlesOfParts>
    <vt:vector size="12" baseType="lpstr">
      <vt:lpstr>Fluxo</vt:lpstr>
      <vt:lpstr>Processos irregulares de formação de palavras</vt:lpstr>
      <vt:lpstr>Diapositivo 2</vt:lpstr>
      <vt:lpstr>Diapositivo 3</vt:lpstr>
      <vt:lpstr>Diapositivo 4</vt:lpstr>
      <vt:lpstr>Diapositivo 5</vt:lpstr>
      <vt:lpstr>Diapositivo 6</vt:lpstr>
      <vt:lpstr>Diapositivo 7</vt:lpstr>
      <vt:lpstr>Diapositivo 8</vt:lpstr>
      <vt:lpstr>Diapositivo 9</vt:lpstr>
      <vt:lpstr>Diapositivo 10</vt:lpstr>
      <vt:lpstr>Diapositivo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Processos irregulares de formação de palavras</dc:title>
  <dc:creator>User</dc:creator>
  <cp:lastModifiedBy>User</cp:lastModifiedBy>
  <cp:revision>15</cp:revision>
  <dcterms:created xsi:type="dcterms:W3CDTF">2012-11-14T23:35:37Z</dcterms:created>
  <dcterms:modified xsi:type="dcterms:W3CDTF">2012-11-15T02:01:04Z</dcterms:modified>
</cp:coreProperties>
</file>