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934A3-DCAB-4A16-90E2-833CBB647F42}" type="datetimeFigureOut">
              <a:rPr lang="pt-PT" smtClean="0"/>
              <a:pPr/>
              <a:t>15-11-2012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94973-5A87-407C-AF8F-B11A9B373B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94973-5A87-407C-AF8F-B11A9B373B05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1E2C-6578-4492-8DA2-6506CDF14408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907E-34A5-4C79-8975-4106464C22E2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EFDA9-277F-456B-A89E-ADEADB7FBB02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96F19-FC80-48FA-95D0-700443505D7F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59E8-AD3E-4850-81CC-422D916734BD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18C8-7A78-4E3F-948D-C675F9B9D372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6601-49E3-4CE4-B369-AD4C62943072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BC9-E677-47D3-855B-AAD06462C914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3AB-18ED-4E60-8566-1B68E9B0CC29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2A1-C6AC-4482-9C87-437D3A373184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ADB4-F721-4DB9-BC2F-35A2E0E333EF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E3B47B-79CC-48A5-8DA9-2107C62D0C96}" type="datetime1">
              <a:rPr lang="pt-PT" smtClean="0"/>
              <a:pPr/>
              <a:t>15-11-2012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pt-PT" smtClean="0"/>
              <a:t>Conhecimento Explícito da Língua                                TF - 12/13</a:t>
            </a:r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65D0AD-A246-498C-9F68-FBF20356543B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2708920"/>
            <a:ext cx="7851648" cy="2952328"/>
          </a:xfrm>
        </p:spPr>
        <p:txBody>
          <a:bodyPr>
            <a:noAutofit/>
          </a:bodyPr>
          <a:lstStyle/>
          <a:p>
            <a:r>
              <a:rPr lang="pt-PT" sz="6600" dirty="0" smtClean="0"/>
              <a:t>Processos irregulares de formação de palavras</a:t>
            </a:r>
            <a:endParaRPr lang="pt-PT" sz="6600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55576" y="1124744"/>
            <a:ext cx="7854696" cy="1080120"/>
          </a:xfrm>
        </p:spPr>
        <p:txBody>
          <a:bodyPr/>
          <a:lstStyle/>
          <a:p>
            <a:r>
              <a:rPr lang="pt-PT" dirty="0" smtClean="0"/>
              <a:t>Português – 7º An0</a:t>
            </a:r>
          </a:p>
          <a:p>
            <a:r>
              <a:rPr lang="pt-PT" dirty="0" smtClean="0"/>
              <a:t>CONHECIMENTO EXPLÍCITO DA LÍNGUA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1008112"/>
          </a:xfrm>
        </p:spPr>
        <p:txBody>
          <a:bodyPr>
            <a:noAutofit/>
          </a:bodyPr>
          <a:lstStyle/>
          <a:p>
            <a:r>
              <a:rPr lang="pt-PT" sz="2400" b="1" dirty="0" smtClean="0"/>
              <a:t>Aplica o que acabaste de estudar, registando cada uma das palavras abaixo elencadas nas respetivas colunas.</a:t>
            </a:r>
            <a:endParaRPr lang="pt-PT" sz="24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6336704" cy="476672"/>
          </a:xfrm>
        </p:spPr>
        <p:txBody>
          <a:bodyPr anchor="ctr" anchorCtr="0"/>
          <a:lstStyle/>
          <a:p>
            <a:r>
              <a:rPr lang="pt-PT" sz="1800" b="1" dirty="0" smtClean="0"/>
              <a:t>Conhecimento Explícito da Língua - Português 7º Ano</a:t>
            </a:r>
            <a:endParaRPr lang="pt-PT" sz="18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z="2000" smtClean="0"/>
              <a:pPr/>
              <a:t>10</a:t>
            </a:fld>
            <a:endParaRPr lang="pt-PT" sz="2000" dirty="0"/>
          </a:p>
        </p:txBody>
      </p:sp>
      <p:sp>
        <p:nvSpPr>
          <p:cNvPr id="8" name="Marcador de Posição do Rodapé 3"/>
          <p:cNvSpPr txBox="1">
            <a:spLocks/>
          </p:cNvSpPr>
          <p:nvPr/>
        </p:nvSpPr>
        <p:spPr>
          <a:xfrm>
            <a:off x="7236296" y="6381328"/>
            <a:ext cx="1152128" cy="476672"/>
          </a:xfrm>
          <a:prstGeom prst="rect">
            <a:avLst/>
          </a:prstGeom>
        </p:spPr>
        <p:txBody>
          <a:bodyPr vert="horz" lIns="0" tIns="0" rIns="0" bIns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TF – 12/13</a:t>
            </a:r>
            <a:r>
              <a:rPr kumimoji="0" lang="pt-PT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83568" y="1772816"/>
            <a:ext cx="7920880" cy="194421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tabLst>
                <a:tab pos="1528763" algn="l"/>
              </a:tabLst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PNEU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	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BIA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    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AMI	DOSSIÊ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     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S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IDA   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SETORA</a:t>
            </a:r>
            <a:endParaRPr lang="pt-PT" sz="2400" dirty="0" smtClean="0">
              <a:latin typeface="Arial Narrow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</a:pPr>
            <a:r>
              <a:rPr kumimoji="0" lang="pt-P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PALO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P   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PUM 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  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TÓ	MIAU	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    O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NU</a:t>
            </a:r>
            <a:r>
              <a:rPr lang="pt-PT" sz="2400" dirty="0">
                <a:latin typeface="Arial Narrow" pitchFamily="34" charset="0"/>
                <a:cs typeface="Arial" pitchFamily="34" charset="0"/>
              </a:rPr>
              <a:t> 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  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CACAREJAR</a:t>
            </a:r>
            <a:endParaRPr kumimoji="0" lang="pt-PT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</a:pPr>
            <a:r>
              <a:rPr lang="pt-PT" sz="2400" baseline="0" dirty="0">
                <a:latin typeface="Arial Narrow" pitchFamily="34" charset="0"/>
                <a:cs typeface="Arial" pitchFamily="34" charset="0"/>
              </a:rPr>
              <a:t> </a:t>
            </a:r>
            <a:r>
              <a:rPr lang="pt-PT" sz="2400" baseline="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HIPER</a:t>
            </a:r>
            <a:r>
              <a:rPr lang="pt-PT" sz="2400" dirty="0">
                <a:latin typeface="Arial Narrow" pitchFamily="34" charset="0"/>
                <a:cs typeface="Arial" pitchFamily="34" charset="0"/>
              </a:rPr>
              <a:t>	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    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BE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S    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IVA 	MANIF	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    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GV</a:t>
            </a:r>
            <a:r>
              <a:rPr lang="pt-PT" sz="2400" dirty="0">
                <a:latin typeface="Arial Narrow" pitchFamily="34" charset="0"/>
                <a:cs typeface="Arial" pitchFamily="34" charset="0"/>
              </a:rPr>
              <a:t> 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   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FRELIMO</a:t>
            </a:r>
          </a:p>
          <a:p>
            <a:pPr lvl="0" fontAlgn="base">
              <a:spcBef>
                <a:spcPct val="0"/>
              </a:spcBef>
            </a:pPr>
            <a:r>
              <a:rPr lang="pt-PT" sz="2400" dirty="0">
                <a:latin typeface="Arial Narrow" pitchFamily="34" charset="0"/>
                <a:cs typeface="Arial" pitchFamily="34" charset="0"/>
              </a:rPr>
              <a:t> 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 F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IXE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	    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IRS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   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BPN	NEGA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 	 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PORTA    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U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NICEF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   </a:t>
            </a:r>
          </a:p>
          <a:p>
            <a:pPr lvl="0" fontAlgn="base">
              <a:spcBef>
                <a:spcPct val="0"/>
              </a:spcBef>
            </a:pPr>
            <a:r>
              <a:rPr kumimoji="0" lang="pt-PT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PORTAL    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PIZZA      FIFA	ZUMBIR</a:t>
            </a:r>
            <a:r>
              <a:rPr lang="pt-PT" sz="2400" dirty="0" smtClean="0">
                <a:latin typeface="Arial Narrow" pitchFamily="34" charset="0"/>
                <a:cs typeface="Arial" pitchFamily="34" charset="0"/>
              </a:rPr>
              <a:t>     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STOP      STRESS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														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755576" y="3933056"/>
          <a:ext cx="7920881" cy="2088232"/>
        </p:xfrm>
        <a:graphic>
          <a:graphicData uri="http://schemas.openxmlformats.org/drawingml/2006/table">
            <a:tbl>
              <a:tblPr/>
              <a:tblGrid>
                <a:gridCol w="1135673"/>
                <a:gridCol w="1021145"/>
                <a:gridCol w="1021946"/>
                <a:gridCol w="1135673"/>
                <a:gridCol w="1134873"/>
                <a:gridCol w="1323083"/>
                <a:gridCol w="1148488"/>
              </a:tblGrid>
              <a:tr h="845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Empréstimo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Acrónimo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Sigla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Truncação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Amálgama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Onomatopeia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Extensão semântica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2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pt-PT" sz="120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pt-PT" sz="120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pt-PT" sz="120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pt-PT" sz="120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pt-PT" sz="12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pt-PT" sz="12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pt-PT" sz="12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459" name="Picture 3" descr="estudante pensativ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5268">
            <a:off x="57150" y="80963"/>
            <a:ext cx="719138" cy="790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6336704" cy="476672"/>
          </a:xfrm>
        </p:spPr>
        <p:txBody>
          <a:bodyPr anchor="ctr" anchorCtr="0"/>
          <a:lstStyle/>
          <a:p>
            <a:r>
              <a:rPr lang="pt-PT" sz="1800" b="1" dirty="0" smtClean="0"/>
              <a:t>Conhecimento Explícito da Língua - Português 7º Ano</a:t>
            </a:r>
            <a:endParaRPr lang="pt-PT" sz="18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z="2000" smtClean="0"/>
              <a:pPr/>
              <a:t>11</a:t>
            </a:fld>
            <a:endParaRPr lang="pt-PT" sz="2000" dirty="0"/>
          </a:p>
        </p:txBody>
      </p:sp>
      <p:sp>
        <p:nvSpPr>
          <p:cNvPr id="8" name="Marcador de Posição do Rodapé 3"/>
          <p:cNvSpPr txBox="1">
            <a:spLocks/>
          </p:cNvSpPr>
          <p:nvPr/>
        </p:nvSpPr>
        <p:spPr>
          <a:xfrm>
            <a:off x="7236296" y="6381328"/>
            <a:ext cx="1152128" cy="476672"/>
          </a:xfrm>
          <a:prstGeom prst="rect">
            <a:avLst/>
          </a:prstGeom>
        </p:spPr>
        <p:txBody>
          <a:bodyPr vert="horz" lIns="0" tIns="0" rIns="0" bIns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TF – 12/13</a:t>
            </a:r>
            <a:r>
              <a:rPr kumimoji="0" lang="pt-PT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971600" y="692696"/>
            <a:ext cx="7920880" cy="151216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tabLst>
                <a:tab pos="1528763" algn="l"/>
              </a:tabLs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PNEU</a:t>
            </a:r>
            <a:r>
              <a:rPr lang="pt-PT" dirty="0">
                <a:latin typeface="Arial Narrow" pitchFamily="34" charset="0"/>
                <a:cs typeface="Arial" pitchFamily="34" charset="0"/>
              </a:rPr>
              <a:t>	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BIA</a:t>
            </a:r>
            <a:r>
              <a:rPr kumimoji="0" lang="pt-P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	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AMI	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D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OSSIÊ</a:t>
            </a:r>
            <a:r>
              <a:rPr lang="pt-PT" dirty="0">
                <a:latin typeface="Arial Narrow" pitchFamily="34" charset="0"/>
                <a:cs typeface="Arial" pitchFamily="34" charset="0"/>
              </a:rPr>
              <a:t>	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	</a:t>
            </a:r>
            <a:r>
              <a:rPr kumimoji="0" lang="pt-P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S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IDA 	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SETORA</a:t>
            </a:r>
            <a:endParaRPr lang="pt-PT" dirty="0" smtClean="0">
              <a:latin typeface="Arial Narrow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PALO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P	           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PUM 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       	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TÓ	MIAU		</a:t>
            </a:r>
            <a:r>
              <a:rPr kumimoji="0" lang="pt-P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O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NU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 	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CACAREJAR</a:t>
            </a:r>
            <a:endParaRPr kumimoji="0" lang="pt-PT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</a:pPr>
            <a:r>
              <a:rPr lang="pt-PT" baseline="0" dirty="0" smtClean="0">
                <a:latin typeface="Arial Narrow" pitchFamily="34" charset="0"/>
                <a:cs typeface="Arial" pitchFamily="34" charset="0"/>
              </a:rPr>
              <a:t> 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HIPER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	           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BE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S         	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IVA 	 MANIF		</a:t>
            </a:r>
            <a:r>
              <a:rPr kumimoji="0" lang="pt-P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T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GV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         	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FRELIMO</a:t>
            </a:r>
          </a:p>
          <a:p>
            <a:pPr lvl="0" fontAlgn="base">
              <a:spcBef>
                <a:spcPct val="0"/>
              </a:spcBef>
            </a:pPr>
            <a:r>
              <a:rPr lang="pt-PT" dirty="0" smtClean="0">
                <a:latin typeface="Arial Narrow" pitchFamily="34" charset="0"/>
                <a:cs typeface="Arial" pitchFamily="34" charset="0"/>
              </a:rPr>
              <a:t>  F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IXE</a:t>
            </a:r>
            <a:r>
              <a:rPr kumimoji="0" lang="pt-P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	    </a:t>
            </a:r>
            <a:r>
              <a:rPr kumimoji="0" lang="pt-P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     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IRS</a:t>
            </a:r>
            <a:r>
              <a:rPr kumimoji="0" lang="pt-P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        	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BPN</a:t>
            </a:r>
            <a:r>
              <a:rPr kumimoji="0" lang="pt-P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        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NEGA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 		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PORTA    	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U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NICEF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   </a:t>
            </a:r>
          </a:p>
          <a:p>
            <a:pPr lvl="0" fontAlgn="base">
              <a:spcBef>
                <a:spcPct val="0"/>
              </a:spcBef>
            </a:pPr>
            <a:r>
              <a:rPr kumimoji="0" lang="pt-P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PORTAL    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        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PIZZA      	FIFA</a:t>
            </a:r>
            <a:r>
              <a:rPr kumimoji="0" lang="pt-P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         Z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UMBIR</a:t>
            </a:r>
            <a:r>
              <a:rPr lang="pt-PT" dirty="0" smtClean="0">
                <a:latin typeface="Arial Narrow" pitchFamily="34" charset="0"/>
                <a:cs typeface="Arial" pitchFamily="34" charset="0"/>
              </a:rPr>
              <a:t>      	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STOP      	STRESS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	</a:t>
            </a:r>
          </a:p>
          <a:p>
            <a:pPr lvl="0" fontAlgn="base">
              <a:spcBef>
                <a:spcPct val="0"/>
              </a:spcBef>
            </a:pPr>
            <a:r>
              <a:rPr lang="pt-PT" dirty="0" smtClean="0">
                <a:latin typeface="Arial Narrow" pitchFamily="34" charset="0"/>
                <a:cs typeface="Arial" pitchFamily="34" charset="0"/>
              </a:rPr>
              <a:t>    		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     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														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251520" y="2348880"/>
          <a:ext cx="8712966" cy="3744416"/>
        </p:xfrm>
        <a:graphic>
          <a:graphicData uri="http://schemas.openxmlformats.org/drawingml/2006/table">
            <a:tbl>
              <a:tblPr/>
              <a:tblGrid>
                <a:gridCol w="1249240"/>
                <a:gridCol w="1123259"/>
                <a:gridCol w="1124140"/>
                <a:gridCol w="1249240"/>
                <a:gridCol w="1230783"/>
                <a:gridCol w="1472968"/>
                <a:gridCol w="1263336"/>
              </a:tblGrid>
              <a:tr h="1041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Empréstimo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Acrónimo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Sigla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Truncação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Amálgama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Onomatopeia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Verdana"/>
                        </a:rPr>
                        <a:t>Extensão semântica</a:t>
                      </a:r>
                      <a:endParaRPr lang="pt-PT" sz="16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66569" marR="66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3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DOSSIÊ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FIXE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PIZZA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STOP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STRESS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pt-PT" sz="1800" dirty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AMI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SIDA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PALOP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ONU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BES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IVA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FRELIMO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UNICEF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FIFA</a:t>
                      </a:r>
                      <a:endParaRPr lang="pt-PT" sz="1800" dirty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TGV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IRS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BPN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pt-PT" sz="1800" dirty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PNEU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BIA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TÓ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HIPER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MANIF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NEGA</a:t>
                      </a:r>
                      <a:endParaRPr lang="pt-PT" sz="1800" dirty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SETORA</a:t>
                      </a:r>
                      <a:endParaRPr lang="pt-PT" sz="1800" dirty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PUM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MIAU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CACAREJAR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ZUMBIR</a:t>
                      </a:r>
                      <a:endParaRPr lang="pt-PT" sz="1800" dirty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PORTA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Verdana"/>
                        </a:rPr>
                        <a:t>PORTAL</a:t>
                      </a:r>
                      <a:endParaRPr lang="pt-PT" sz="1800" dirty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Verdana"/>
                      </a:endParaRPr>
                    </a:p>
                  </a:txBody>
                  <a:tcPr marL="66569" marR="66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459" name="Picture 3" descr="estudante pensativ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5445224"/>
            <a:ext cx="809916" cy="8903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22322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2800" dirty="0" smtClean="0"/>
              <a:t>A língua, como entidade viva, sofre alterações constantes e vai sendo enriquecida com palavras novas. Já estudaste processos morfológicos de formação de palavras, como a </a:t>
            </a:r>
            <a:r>
              <a:rPr lang="pt-PT" sz="2800" b="1" cap="small" dirty="0" smtClean="0">
                <a:solidFill>
                  <a:srgbClr val="0070C0"/>
                </a:solidFill>
              </a:rPr>
              <a:t>derivação</a:t>
            </a:r>
            <a:r>
              <a:rPr lang="pt-PT" sz="2800" dirty="0" smtClean="0"/>
              <a:t> e a </a:t>
            </a:r>
            <a:r>
              <a:rPr lang="pt-PT" sz="2800" b="1" cap="small" dirty="0" smtClean="0">
                <a:solidFill>
                  <a:srgbClr val="0070C0"/>
                </a:solidFill>
              </a:rPr>
              <a:t>composição</a:t>
            </a:r>
            <a:r>
              <a:rPr lang="pt-PT" sz="2800" dirty="0" smtClean="0"/>
              <a:t>.</a:t>
            </a:r>
            <a:endParaRPr lang="pt-PT" sz="28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6336704" cy="476672"/>
          </a:xfrm>
        </p:spPr>
        <p:txBody>
          <a:bodyPr anchor="ctr" anchorCtr="0"/>
          <a:lstStyle/>
          <a:p>
            <a:r>
              <a:rPr lang="pt-PT" sz="1800" b="1" dirty="0" smtClean="0"/>
              <a:t>Conhecimento Explícito da Língua - Português 7º Ano</a:t>
            </a:r>
            <a:endParaRPr lang="pt-PT" sz="18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z="2000" smtClean="0"/>
              <a:pPr/>
              <a:t>2</a:t>
            </a:fld>
            <a:endParaRPr lang="pt-PT" sz="2000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467544" y="3284984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Mas há outros </a:t>
            </a:r>
            <a:r>
              <a:rPr lang="pt-PT" sz="2800" dirty="0"/>
              <a:t>processos de enriquecimento da </a:t>
            </a:r>
            <a:r>
              <a:rPr lang="pt-PT" sz="2800" dirty="0" smtClean="0"/>
              <a:t>língua. </a:t>
            </a: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ção do Rodapé 3"/>
          <p:cNvSpPr txBox="1">
            <a:spLocks/>
          </p:cNvSpPr>
          <p:nvPr/>
        </p:nvSpPr>
        <p:spPr>
          <a:xfrm>
            <a:off x="7236296" y="6381328"/>
            <a:ext cx="1152128" cy="476672"/>
          </a:xfrm>
          <a:prstGeom prst="rect">
            <a:avLst/>
          </a:prstGeom>
        </p:spPr>
        <p:txBody>
          <a:bodyPr vert="horz" lIns="0" tIns="0" rIns="0" bIns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TF – 12/13</a:t>
            </a:r>
            <a:r>
              <a:rPr kumimoji="0" lang="pt-PT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467544" y="4365104"/>
            <a:ext cx="8229600" cy="129614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São eles o </a:t>
            </a:r>
            <a:r>
              <a:rPr lang="pt-PT" sz="2800" b="1" cap="small" dirty="0" smtClean="0">
                <a:solidFill>
                  <a:schemeClr val="accent3">
                    <a:lumMod val="50000"/>
                  </a:schemeClr>
                </a:solidFill>
              </a:rPr>
              <a:t>empréstimo</a:t>
            </a:r>
            <a:r>
              <a:rPr lang="pt-PT" sz="2800" dirty="0" smtClean="0"/>
              <a:t>, </a:t>
            </a:r>
            <a:r>
              <a:rPr lang="pt-PT" sz="2800" dirty="0"/>
              <a:t>o </a:t>
            </a:r>
            <a:r>
              <a:rPr lang="pt-PT" sz="2800" b="1" cap="small" dirty="0">
                <a:solidFill>
                  <a:schemeClr val="accent3">
                    <a:lumMod val="50000"/>
                  </a:schemeClr>
                </a:solidFill>
              </a:rPr>
              <a:t>acrónimo</a:t>
            </a:r>
            <a:r>
              <a:rPr lang="pt-PT" sz="2800" dirty="0"/>
              <a:t>, a </a:t>
            </a:r>
            <a:r>
              <a:rPr lang="pt-PT" sz="2800" b="1" cap="small" dirty="0">
                <a:solidFill>
                  <a:schemeClr val="accent3">
                    <a:lumMod val="50000"/>
                  </a:schemeClr>
                </a:solidFill>
              </a:rPr>
              <a:t>sigla</a:t>
            </a:r>
            <a:r>
              <a:rPr lang="pt-PT" sz="2800" dirty="0"/>
              <a:t>, a </a:t>
            </a:r>
            <a:r>
              <a:rPr lang="pt-PT" sz="2800" b="1" cap="small" dirty="0">
                <a:solidFill>
                  <a:schemeClr val="accent3">
                    <a:lumMod val="50000"/>
                  </a:schemeClr>
                </a:solidFill>
              </a:rPr>
              <a:t>truncação</a:t>
            </a:r>
            <a:r>
              <a:rPr lang="pt-PT" sz="2800" dirty="0"/>
              <a:t>, a </a:t>
            </a:r>
            <a:r>
              <a:rPr lang="pt-PT" sz="2800" b="1" cap="small" dirty="0">
                <a:solidFill>
                  <a:schemeClr val="accent3">
                    <a:lumMod val="50000"/>
                  </a:schemeClr>
                </a:solidFill>
              </a:rPr>
              <a:t>amálgama</a:t>
            </a:r>
            <a:r>
              <a:rPr lang="pt-PT" sz="2800" dirty="0"/>
              <a:t>, a </a:t>
            </a:r>
            <a:r>
              <a:rPr lang="pt-PT" sz="2800" b="1" cap="small" dirty="0">
                <a:solidFill>
                  <a:schemeClr val="accent3">
                    <a:lumMod val="50000"/>
                  </a:schemeClr>
                </a:solidFill>
              </a:rPr>
              <a:t>onomatopeia</a:t>
            </a:r>
            <a:r>
              <a:rPr lang="pt-PT" sz="2800" dirty="0"/>
              <a:t> e a </a:t>
            </a:r>
            <a:r>
              <a:rPr lang="pt-PT" sz="2800" b="1" cap="small" dirty="0">
                <a:solidFill>
                  <a:schemeClr val="accent3">
                    <a:lumMod val="50000"/>
                  </a:schemeClr>
                </a:solidFill>
              </a:rPr>
              <a:t>extensão semântica</a:t>
            </a:r>
            <a:r>
              <a:rPr lang="pt-PT" sz="2400" dirty="0"/>
              <a:t>. </a:t>
            </a: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4" build="allAtOnce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052736"/>
            <a:ext cx="2808312" cy="576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3200" b="1" cap="small" dirty="0" smtClean="0">
                <a:solidFill>
                  <a:schemeClr val="accent3">
                    <a:lumMod val="50000"/>
                  </a:schemeClr>
                </a:solidFill>
              </a:rPr>
              <a:t>Empréstimo </a:t>
            </a:r>
            <a:endParaRPr lang="pt-PT" sz="32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6336704" cy="476672"/>
          </a:xfrm>
        </p:spPr>
        <p:txBody>
          <a:bodyPr anchor="ctr" anchorCtr="0"/>
          <a:lstStyle/>
          <a:p>
            <a:r>
              <a:rPr lang="pt-PT" sz="1800" b="1" dirty="0" smtClean="0"/>
              <a:t>Conhecimento Explícito da Língua - Português 7º Ano</a:t>
            </a:r>
            <a:endParaRPr lang="pt-PT" sz="18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z="2000" smtClean="0"/>
              <a:pPr/>
              <a:t>3</a:t>
            </a:fld>
            <a:endParaRPr lang="pt-PT" sz="2000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539552" y="1700808"/>
            <a:ext cx="8229600" cy="15121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É </a:t>
            </a:r>
            <a:r>
              <a:rPr lang="pt-PT" sz="2800" dirty="0"/>
              <a:t>o processo de transferência de uma palavra de uma língua para outra: é o caso de estrangeirismos que já se instalaram na nossa </a:t>
            </a:r>
            <a:r>
              <a:rPr lang="pt-PT" sz="2800" dirty="0" smtClean="0"/>
              <a:t>língua.</a:t>
            </a: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ção do Rodapé 3"/>
          <p:cNvSpPr txBox="1">
            <a:spLocks/>
          </p:cNvSpPr>
          <p:nvPr/>
        </p:nvSpPr>
        <p:spPr>
          <a:xfrm>
            <a:off x="7236296" y="6381328"/>
            <a:ext cx="1152128" cy="476672"/>
          </a:xfrm>
          <a:prstGeom prst="rect">
            <a:avLst/>
          </a:prstGeom>
        </p:spPr>
        <p:txBody>
          <a:bodyPr vert="horz" lIns="0" tIns="0" rIns="0" bIns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TF – 12/13</a:t>
            </a:r>
            <a:r>
              <a:rPr kumimoji="0" lang="pt-PT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539552" y="3212976"/>
            <a:ext cx="8229600" cy="10081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Temos, por exemplo, </a:t>
            </a:r>
            <a:r>
              <a:rPr lang="pt-PT" sz="2800" i="1" dirty="0" smtClean="0">
                <a:solidFill>
                  <a:srgbClr val="0070C0"/>
                </a:solidFill>
              </a:rPr>
              <a:t>biberon</a:t>
            </a:r>
            <a:r>
              <a:rPr lang="pt-PT" sz="2800" dirty="0" smtClean="0"/>
              <a:t> </a:t>
            </a:r>
            <a:r>
              <a:rPr lang="pt-PT" sz="2800" dirty="0"/>
              <a:t>e </a:t>
            </a:r>
            <a:r>
              <a:rPr lang="pt-PT" sz="2800" i="1" dirty="0">
                <a:solidFill>
                  <a:srgbClr val="0070C0"/>
                </a:solidFill>
              </a:rPr>
              <a:t>lingerie</a:t>
            </a:r>
            <a:r>
              <a:rPr lang="pt-PT" sz="2800" dirty="0"/>
              <a:t>, importadas da Língua </a:t>
            </a:r>
            <a:r>
              <a:rPr lang="pt-PT" sz="2800" dirty="0" smtClean="0"/>
              <a:t>Francesa…</a:t>
            </a: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539552" y="4221088"/>
            <a:ext cx="8229600" cy="108012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				… ou </a:t>
            </a:r>
            <a:r>
              <a:rPr lang="pt-PT" sz="2800" i="1" dirty="0">
                <a:solidFill>
                  <a:srgbClr val="0070C0"/>
                </a:solidFill>
              </a:rPr>
              <a:t>site</a:t>
            </a:r>
            <a:r>
              <a:rPr lang="pt-PT" sz="2800" dirty="0"/>
              <a:t>, </a:t>
            </a:r>
            <a:r>
              <a:rPr lang="pt-PT" sz="2800" i="1" dirty="0">
                <a:solidFill>
                  <a:srgbClr val="0070C0"/>
                </a:solidFill>
              </a:rPr>
              <a:t>e-mail</a:t>
            </a:r>
            <a:r>
              <a:rPr lang="pt-PT" sz="2800" dirty="0">
                <a:solidFill>
                  <a:srgbClr val="0070C0"/>
                </a:solidFill>
              </a:rPr>
              <a:t> </a:t>
            </a:r>
            <a:r>
              <a:rPr lang="pt-PT" sz="2800" dirty="0"/>
              <a:t>ou mesmo </a:t>
            </a:r>
            <a:r>
              <a:rPr lang="pt-PT" sz="2800" i="1" dirty="0">
                <a:solidFill>
                  <a:srgbClr val="0070C0"/>
                </a:solidFill>
              </a:rPr>
              <a:t>cool</a:t>
            </a:r>
            <a:r>
              <a:rPr lang="pt-PT" sz="2800" dirty="0"/>
              <a:t>, palavras transferidas do Inglês.</a:t>
            </a: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9" grpId="1" build="allAtOnce"/>
      <p:bldP spid="10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6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3200" b="1" cap="small" dirty="0" smtClean="0">
                <a:solidFill>
                  <a:schemeClr val="accent3">
                    <a:lumMod val="50000"/>
                  </a:schemeClr>
                </a:solidFill>
              </a:rPr>
              <a:t>Acrónimo </a:t>
            </a:r>
            <a:endParaRPr lang="pt-PT" sz="32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6336704" cy="476672"/>
          </a:xfrm>
        </p:spPr>
        <p:txBody>
          <a:bodyPr anchor="ctr" anchorCtr="0"/>
          <a:lstStyle/>
          <a:p>
            <a:r>
              <a:rPr lang="pt-PT" sz="1800" b="1" dirty="0" smtClean="0"/>
              <a:t>Conhecimento Explícito da Língua - Português 7º Ano</a:t>
            </a:r>
            <a:endParaRPr lang="pt-PT" sz="18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z="2000" smtClean="0"/>
              <a:pPr/>
              <a:t>4</a:t>
            </a:fld>
            <a:endParaRPr lang="pt-PT" sz="2000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467544" y="1700808"/>
            <a:ext cx="8229600" cy="14401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É </a:t>
            </a:r>
            <a:r>
              <a:rPr lang="pt-PT" sz="2800" dirty="0"/>
              <a:t>uma palavra formada pela junção de letras ou de sílabas iniciais de um grupo de palavras, que pronunciamos como uma palavra só</a:t>
            </a: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ção do Rodapé 3"/>
          <p:cNvSpPr txBox="1">
            <a:spLocks/>
          </p:cNvSpPr>
          <p:nvPr/>
        </p:nvSpPr>
        <p:spPr>
          <a:xfrm>
            <a:off x="7236296" y="6381328"/>
            <a:ext cx="1152128" cy="476672"/>
          </a:xfrm>
          <a:prstGeom prst="rect">
            <a:avLst/>
          </a:prstGeom>
        </p:spPr>
        <p:txBody>
          <a:bodyPr vert="horz" lIns="0" tIns="0" rIns="0" bIns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TF – 12/13</a:t>
            </a:r>
            <a:r>
              <a:rPr kumimoji="0" lang="pt-PT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467544" y="3573016"/>
            <a:ext cx="8229600" cy="64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Exemplo:  </a:t>
            </a:r>
            <a:r>
              <a:rPr lang="pt-PT" sz="2800" i="1" dirty="0" smtClean="0">
                <a:solidFill>
                  <a:srgbClr val="0070C0"/>
                </a:solidFill>
              </a:rPr>
              <a:t>OVNI</a:t>
            </a:r>
            <a:r>
              <a:rPr lang="pt-PT" sz="2800" dirty="0" smtClean="0"/>
              <a:t> (</a:t>
            </a:r>
            <a:r>
              <a:rPr lang="pt-PT" sz="2800" b="1" u="sng" dirty="0" smtClean="0">
                <a:solidFill>
                  <a:srgbClr val="0070C0"/>
                </a:solidFill>
              </a:rPr>
              <a:t>O</a:t>
            </a:r>
            <a:r>
              <a:rPr lang="pt-PT" sz="2800" dirty="0" smtClean="0"/>
              <a:t>bjeto </a:t>
            </a:r>
            <a:r>
              <a:rPr lang="pt-PT" sz="2800" b="1" u="sng" dirty="0" smtClean="0">
                <a:solidFill>
                  <a:srgbClr val="0070C0"/>
                </a:solidFill>
              </a:rPr>
              <a:t>V</a:t>
            </a:r>
            <a:r>
              <a:rPr lang="pt-PT" sz="2800" dirty="0" smtClean="0"/>
              <a:t>oador </a:t>
            </a:r>
            <a:r>
              <a:rPr lang="pt-PT" sz="2800" b="1" u="sng" dirty="0" smtClean="0">
                <a:solidFill>
                  <a:srgbClr val="0070C0"/>
                </a:solidFill>
              </a:rPr>
              <a:t>N</a:t>
            </a:r>
            <a:r>
              <a:rPr lang="pt-PT" sz="2800" dirty="0" smtClean="0"/>
              <a:t>ão </a:t>
            </a:r>
            <a:r>
              <a:rPr lang="pt-PT" sz="2800" b="1" u="sng" dirty="0" smtClean="0">
                <a:solidFill>
                  <a:srgbClr val="0070C0"/>
                </a:solidFill>
              </a:rPr>
              <a:t>I</a:t>
            </a:r>
            <a:r>
              <a:rPr lang="pt-PT" sz="2800" dirty="0" smtClean="0"/>
              <a:t>dentificado</a:t>
            </a:r>
            <a:r>
              <a:rPr lang="pt-PT" sz="2800" dirty="0"/>
              <a:t>).</a:t>
            </a:r>
            <a:endParaRPr kumimoji="0" lang="pt-PT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10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052736"/>
            <a:ext cx="2808312" cy="576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3200" b="1" cap="small" dirty="0" smtClean="0">
                <a:solidFill>
                  <a:schemeClr val="accent3">
                    <a:lumMod val="50000"/>
                  </a:schemeClr>
                </a:solidFill>
              </a:rPr>
              <a:t>Sigla </a:t>
            </a:r>
            <a:endParaRPr lang="pt-PT" sz="32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6336704" cy="476672"/>
          </a:xfrm>
        </p:spPr>
        <p:txBody>
          <a:bodyPr anchor="ctr" anchorCtr="0"/>
          <a:lstStyle/>
          <a:p>
            <a:r>
              <a:rPr lang="pt-PT" sz="1800" b="1" dirty="0" smtClean="0"/>
              <a:t>Conhecimento Explícito da Língua - Português 7º Ano</a:t>
            </a:r>
            <a:endParaRPr lang="pt-PT" sz="18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z="2000" smtClean="0"/>
              <a:pPr/>
              <a:t>5</a:t>
            </a:fld>
            <a:endParaRPr lang="pt-PT" sz="2000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539552" y="1700808"/>
            <a:ext cx="8229600" cy="15121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É </a:t>
            </a:r>
            <a:r>
              <a:rPr lang="pt-PT" sz="2800" dirty="0"/>
              <a:t>uma palavra formada a partir da redução de um grupo de palavras às suas iniciais, que se pronunciam individualmente.</a:t>
            </a: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ção do Rodapé 3"/>
          <p:cNvSpPr txBox="1">
            <a:spLocks/>
          </p:cNvSpPr>
          <p:nvPr/>
        </p:nvSpPr>
        <p:spPr>
          <a:xfrm>
            <a:off x="7236296" y="6381328"/>
            <a:ext cx="1152128" cy="476672"/>
          </a:xfrm>
          <a:prstGeom prst="rect">
            <a:avLst/>
          </a:prstGeom>
        </p:spPr>
        <p:txBody>
          <a:bodyPr vert="horz" lIns="0" tIns="0" rIns="0" bIns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TF – 12/13</a:t>
            </a:r>
            <a:r>
              <a:rPr kumimoji="0" lang="pt-PT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539552" y="3501008"/>
            <a:ext cx="8229600" cy="9361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just"/>
            <a:r>
              <a:rPr lang="pt-PT" sz="2800" dirty="0"/>
              <a:t>É o </a:t>
            </a:r>
            <a:r>
              <a:rPr lang="pt-PT" sz="2800" dirty="0" smtClean="0"/>
              <a:t>caso, por exemplo,  </a:t>
            </a:r>
            <a:r>
              <a:rPr lang="pt-PT" sz="2800" dirty="0"/>
              <a:t>de </a:t>
            </a:r>
            <a:r>
              <a:rPr lang="pt-PT" sz="2800" i="1" dirty="0" smtClean="0">
                <a:solidFill>
                  <a:srgbClr val="0070C0"/>
                </a:solidFill>
              </a:rPr>
              <a:t>GNR</a:t>
            </a:r>
            <a:r>
              <a:rPr lang="pt-PT" sz="2800" dirty="0" smtClean="0"/>
              <a:t> </a:t>
            </a:r>
            <a:r>
              <a:rPr lang="pt-PT" sz="2800" dirty="0"/>
              <a:t>(</a:t>
            </a:r>
            <a:r>
              <a:rPr lang="pt-PT" sz="2800" b="1" u="sng" dirty="0">
                <a:solidFill>
                  <a:srgbClr val="0070C0"/>
                </a:solidFill>
              </a:rPr>
              <a:t>G</a:t>
            </a:r>
            <a:r>
              <a:rPr lang="pt-PT" sz="2800" dirty="0"/>
              <a:t>uarda </a:t>
            </a:r>
            <a:r>
              <a:rPr lang="pt-PT" sz="2800" b="1" u="sng" dirty="0">
                <a:solidFill>
                  <a:srgbClr val="0070C0"/>
                </a:solidFill>
              </a:rPr>
              <a:t>N</a:t>
            </a:r>
            <a:r>
              <a:rPr lang="pt-PT" sz="2800" dirty="0"/>
              <a:t>acional </a:t>
            </a:r>
            <a:r>
              <a:rPr lang="pt-PT" sz="2800" b="1" u="sng" dirty="0">
                <a:solidFill>
                  <a:srgbClr val="0070C0"/>
                </a:solidFill>
              </a:rPr>
              <a:t>R</a:t>
            </a:r>
            <a:r>
              <a:rPr lang="pt-PT" sz="2800" dirty="0"/>
              <a:t>epublicana</a:t>
            </a:r>
            <a:r>
              <a:rPr lang="pt-PT" sz="2800" dirty="0" smtClean="0"/>
              <a:t>)…</a:t>
            </a:r>
            <a:endParaRPr lang="pt-PT" sz="2800" b="1" dirty="0"/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539552" y="4869160"/>
            <a:ext cx="8229600" cy="7200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	… ou </a:t>
            </a:r>
            <a:r>
              <a:rPr lang="pt-PT" sz="2800" i="1" dirty="0" smtClean="0">
                <a:solidFill>
                  <a:srgbClr val="0070C0"/>
                </a:solidFill>
              </a:rPr>
              <a:t>PSP</a:t>
            </a:r>
            <a:r>
              <a:rPr lang="pt-PT" sz="2800" dirty="0" smtClean="0"/>
              <a:t> (</a:t>
            </a:r>
            <a:r>
              <a:rPr lang="pt-PT" sz="2800" b="1" u="sng" dirty="0" smtClean="0">
                <a:solidFill>
                  <a:srgbClr val="0070C0"/>
                </a:solidFill>
              </a:rPr>
              <a:t>P</a:t>
            </a:r>
            <a:r>
              <a:rPr lang="pt-PT" sz="2800" dirty="0" smtClean="0"/>
              <a:t>olícia de </a:t>
            </a:r>
            <a:r>
              <a:rPr lang="pt-PT" sz="2800" b="1" u="sng" dirty="0" smtClean="0">
                <a:solidFill>
                  <a:srgbClr val="0070C0"/>
                </a:solidFill>
              </a:rPr>
              <a:t>S</a:t>
            </a:r>
            <a:r>
              <a:rPr lang="pt-PT" sz="2800" dirty="0" smtClean="0"/>
              <a:t>egurança </a:t>
            </a:r>
            <a:r>
              <a:rPr lang="pt-PT" sz="2800" b="1" u="sng" dirty="0" smtClean="0">
                <a:solidFill>
                  <a:srgbClr val="0070C0"/>
                </a:solidFill>
              </a:rPr>
              <a:t>P</a:t>
            </a:r>
            <a:r>
              <a:rPr lang="pt-PT" sz="2800" dirty="0" smtClean="0"/>
              <a:t>ública).</a:t>
            </a:r>
            <a:endParaRPr lang="pt-PT" sz="2800" b="1" dirty="0"/>
          </a:p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9" grpId="0" build="allAtOnce"/>
      <p:bldP spid="10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6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3200" b="1" cap="small" dirty="0" smtClean="0">
                <a:solidFill>
                  <a:schemeClr val="accent3">
                    <a:lumMod val="50000"/>
                  </a:schemeClr>
                </a:solidFill>
              </a:rPr>
              <a:t>Truncação </a:t>
            </a:r>
            <a:endParaRPr lang="pt-PT" sz="32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6336704" cy="476672"/>
          </a:xfrm>
        </p:spPr>
        <p:txBody>
          <a:bodyPr anchor="ctr" anchorCtr="0"/>
          <a:lstStyle/>
          <a:p>
            <a:r>
              <a:rPr lang="pt-PT" sz="1800" b="1" dirty="0" smtClean="0"/>
              <a:t>Conhecimento Explícito da Língua - Português 7º Ano</a:t>
            </a:r>
            <a:endParaRPr lang="pt-PT" sz="18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z="2000" smtClean="0"/>
              <a:pPr/>
              <a:t>6</a:t>
            </a:fld>
            <a:endParaRPr lang="pt-PT" sz="2000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467544" y="1700808"/>
            <a:ext cx="8229600" cy="14401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just"/>
            <a:r>
              <a:rPr lang="pt-PT" sz="2800" dirty="0" smtClean="0"/>
              <a:t>As palavras </a:t>
            </a:r>
            <a:r>
              <a:rPr lang="pt-PT" sz="2800" dirty="0"/>
              <a:t>que nasceram por um processo de </a:t>
            </a:r>
            <a:r>
              <a:rPr lang="pt-PT" sz="2800" b="1" cap="small" dirty="0"/>
              <a:t>truncação</a:t>
            </a:r>
            <a:r>
              <a:rPr lang="pt-PT" sz="2800" dirty="0"/>
              <a:t> ou </a:t>
            </a:r>
            <a:r>
              <a:rPr lang="pt-PT" sz="2800" dirty="0" smtClean="0"/>
              <a:t>truncamento resultam  </a:t>
            </a:r>
            <a:r>
              <a:rPr lang="pt-PT" sz="2800" dirty="0"/>
              <a:t>de corte na palavra </a:t>
            </a:r>
            <a:r>
              <a:rPr lang="pt-PT" sz="2800" dirty="0" smtClean="0"/>
              <a:t>original. </a:t>
            </a:r>
            <a:endParaRPr lang="pt-PT" sz="2800" b="1" dirty="0"/>
          </a:p>
        </p:txBody>
      </p:sp>
      <p:sp>
        <p:nvSpPr>
          <p:cNvPr id="8" name="Marcador de Posição do Rodapé 3"/>
          <p:cNvSpPr txBox="1">
            <a:spLocks/>
          </p:cNvSpPr>
          <p:nvPr/>
        </p:nvSpPr>
        <p:spPr>
          <a:xfrm>
            <a:off x="7236296" y="6381328"/>
            <a:ext cx="1152128" cy="476672"/>
          </a:xfrm>
          <a:prstGeom prst="rect">
            <a:avLst/>
          </a:prstGeom>
        </p:spPr>
        <p:txBody>
          <a:bodyPr vert="horz" lIns="0" tIns="0" rIns="0" bIns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TF – 12/13</a:t>
            </a:r>
            <a:r>
              <a:rPr kumimoji="0" lang="pt-PT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467544" y="357301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São palavras como </a:t>
            </a:r>
            <a:r>
              <a:rPr lang="pt-PT" sz="2800" i="1" dirty="0" smtClean="0">
                <a:solidFill>
                  <a:srgbClr val="0070C0"/>
                </a:solidFill>
              </a:rPr>
              <a:t>Zé</a:t>
            </a:r>
            <a:r>
              <a:rPr lang="pt-PT" sz="2800" dirty="0" smtClean="0"/>
              <a:t>, que vem de José…</a:t>
            </a:r>
            <a:endParaRPr kumimoji="0" lang="pt-PT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67544" y="429309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		… ou </a:t>
            </a:r>
            <a:r>
              <a:rPr lang="pt-PT" sz="2800" i="1" dirty="0" smtClean="0">
                <a:solidFill>
                  <a:srgbClr val="0070C0"/>
                </a:solidFill>
              </a:rPr>
              <a:t>metro</a:t>
            </a:r>
            <a:r>
              <a:rPr lang="pt-PT" sz="2800" dirty="0" smtClean="0"/>
              <a:t> que deriva de metropolitano.</a:t>
            </a:r>
            <a:endParaRPr kumimoji="0" lang="pt-PT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10" grpId="0" build="allAtOnce"/>
      <p:bldP spid="9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052736"/>
            <a:ext cx="2808312" cy="576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3200" b="1" cap="small" dirty="0" smtClean="0">
                <a:solidFill>
                  <a:schemeClr val="accent3">
                    <a:lumMod val="50000"/>
                  </a:schemeClr>
                </a:solidFill>
              </a:rPr>
              <a:t>Amálgama </a:t>
            </a:r>
            <a:endParaRPr lang="pt-PT" sz="32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6336704" cy="476672"/>
          </a:xfrm>
        </p:spPr>
        <p:txBody>
          <a:bodyPr anchor="ctr" anchorCtr="0"/>
          <a:lstStyle/>
          <a:p>
            <a:r>
              <a:rPr lang="pt-PT" sz="1800" b="1" dirty="0" smtClean="0"/>
              <a:t>Conhecimento Explícito da Língua - Português 7º Ano</a:t>
            </a:r>
            <a:endParaRPr lang="pt-PT" sz="18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z="2000" smtClean="0"/>
              <a:pPr/>
              <a:t>7</a:t>
            </a:fld>
            <a:endParaRPr lang="pt-PT" sz="2000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539552" y="1700808"/>
            <a:ext cx="8229600" cy="15121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É o </a:t>
            </a:r>
            <a:r>
              <a:rPr lang="pt-PT" sz="2800" dirty="0"/>
              <a:t>processo irregular de formação de palavras que consiste na criação de uma palavra a partir da junção de partes de duas ou mais </a:t>
            </a:r>
            <a:r>
              <a:rPr lang="pt-PT" sz="2800" dirty="0" smtClean="0"/>
              <a:t>palavras</a:t>
            </a:r>
            <a:r>
              <a:rPr lang="pt-PT" sz="2800" dirty="0"/>
              <a:t>.</a:t>
            </a: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ção do Rodapé 3"/>
          <p:cNvSpPr txBox="1">
            <a:spLocks/>
          </p:cNvSpPr>
          <p:nvPr/>
        </p:nvSpPr>
        <p:spPr>
          <a:xfrm>
            <a:off x="7236296" y="6381328"/>
            <a:ext cx="1152128" cy="476672"/>
          </a:xfrm>
          <a:prstGeom prst="rect">
            <a:avLst/>
          </a:prstGeom>
        </p:spPr>
        <p:txBody>
          <a:bodyPr vert="horz" lIns="0" tIns="0" rIns="0" bIns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TF – 12/13</a:t>
            </a:r>
            <a:r>
              <a:rPr kumimoji="0" lang="pt-PT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539552" y="3501008"/>
            <a:ext cx="8229600" cy="9361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just"/>
            <a:r>
              <a:rPr lang="pt-PT" sz="2800" dirty="0" smtClean="0"/>
              <a:t>É o caso de</a:t>
            </a:r>
            <a:r>
              <a:rPr lang="pt-PT" sz="2800" dirty="0" smtClean="0">
                <a:solidFill>
                  <a:srgbClr val="0070C0"/>
                </a:solidFill>
              </a:rPr>
              <a:t> </a:t>
            </a:r>
            <a:r>
              <a:rPr lang="pt-PT" sz="2800" i="1" dirty="0" smtClean="0">
                <a:solidFill>
                  <a:srgbClr val="0070C0"/>
                </a:solidFill>
              </a:rPr>
              <a:t>informática</a:t>
            </a:r>
            <a:r>
              <a:rPr lang="pt-PT" sz="2800" dirty="0" smtClean="0"/>
              <a:t>, que deriva da junção das palavras informação e automática…</a:t>
            </a:r>
            <a:endParaRPr lang="pt-PT" sz="2800" b="1" dirty="0"/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539552" y="4869160"/>
            <a:ext cx="8229600" cy="7200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	       … e </a:t>
            </a:r>
            <a:r>
              <a:rPr lang="pt-PT" sz="2800" i="1" dirty="0" smtClean="0">
                <a:solidFill>
                  <a:srgbClr val="0070C0"/>
                </a:solidFill>
              </a:rPr>
              <a:t>cibernauta</a:t>
            </a:r>
            <a:r>
              <a:rPr lang="pt-PT" sz="2800" dirty="0" smtClean="0"/>
              <a:t> (cibernética + astronauta).</a:t>
            </a:r>
            <a:endParaRPr lang="pt-PT" sz="2800" b="1" dirty="0"/>
          </a:p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9" grpId="0" build="allAtOnce"/>
      <p:bldP spid="10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6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3200" b="1" cap="small" dirty="0" smtClean="0">
                <a:solidFill>
                  <a:schemeClr val="accent3">
                    <a:lumMod val="50000"/>
                  </a:schemeClr>
                </a:solidFill>
              </a:rPr>
              <a:t>Onomatopeia </a:t>
            </a:r>
            <a:endParaRPr lang="pt-PT" sz="32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6336704" cy="476672"/>
          </a:xfrm>
        </p:spPr>
        <p:txBody>
          <a:bodyPr anchor="ctr" anchorCtr="0"/>
          <a:lstStyle/>
          <a:p>
            <a:r>
              <a:rPr lang="pt-PT" sz="1800" b="1" dirty="0" smtClean="0"/>
              <a:t>Conhecimento Explícito da Língua - Português 7º Ano</a:t>
            </a:r>
            <a:endParaRPr lang="pt-PT" sz="18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z="2000" smtClean="0"/>
              <a:pPr/>
              <a:t>8</a:t>
            </a:fld>
            <a:endParaRPr lang="pt-PT" sz="2000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467544" y="1700808"/>
            <a:ext cx="8229600" cy="10081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just"/>
            <a:r>
              <a:rPr lang="pt-PT" sz="2800" dirty="0" smtClean="0"/>
              <a:t>Há palavras </a:t>
            </a:r>
            <a:r>
              <a:rPr lang="pt-PT" sz="2800" dirty="0"/>
              <a:t>que nascem por imitação dos sons da </a:t>
            </a:r>
            <a:r>
              <a:rPr lang="pt-PT" sz="2800" dirty="0" smtClean="0"/>
              <a:t>natureza:</a:t>
            </a:r>
            <a:endParaRPr lang="pt-PT" sz="2800" b="1" dirty="0"/>
          </a:p>
        </p:txBody>
      </p:sp>
      <p:sp>
        <p:nvSpPr>
          <p:cNvPr id="8" name="Marcador de Posição do Rodapé 3"/>
          <p:cNvSpPr txBox="1">
            <a:spLocks/>
          </p:cNvSpPr>
          <p:nvPr/>
        </p:nvSpPr>
        <p:spPr>
          <a:xfrm>
            <a:off x="7236296" y="6381328"/>
            <a:ext cx="1152128" cy="476672"/>
          </a:xfrm>
          <a:prstGeom prst="rect">
            <a:avLst/>
          </a:prstGeom>
        </p:spPr>
        <p:txBody>
          <a:bodyPr vert="horz" lIns="0" tIns="0" rIns="0" bIns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TF – 12/13</a:t>
            </a:r>
            <a:r>
              <a:rPr kumimoji="0" lang="pt-PT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518864" y="2636912"/>
            <a:ext cx="8229600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i="1" dirty="0" smtClean="0">
                <a:solidFill>
                  <a:srgbClr val="0070C0"/>
                </a:solidFill>
              </a:rPr>
              <a:t>miau</a:t>
            </a:r>
            <a:r>
              <a:rPr lang="pt-PT" sz="2800" dirty="0" smtClean="0"/>
              <a:t>, </a:t>
            </a:r>
          </a:p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i="1" dirty="0" smtClean="0">
                <a:solidFill>
                  <a:srgbClr val="0070C0"/>
                </a:solidFill>
              </a:rPr>
              <a:t>	</a:t>
            </a:r>
            <a:r>
              <a:rPr lang="pt-PT" sz="2800" i="1" dirty="0" err="1" smtClean="0">
                <a:solidFill>
                  <a:srgbClr val="0070C0"/>
                </a:solidFill>
              </a:rPr>
              <a:t>trim</a:t>
            </a:r>
            <a:r>
              <a:rPr lang="pt-PT" sz="2800" dirty="0" smtClean="0"/>
              <a:t>, </a:t>
            </a:r>
          </a:p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i="1" dirty="0" smtClean="0">
                <a:solidFill>
                  <a:srgbClr val="0070C0"/>
                </a:solidFill>
              </a:rPr>
              <a:t>		zunzum</a:t>
            </a:r>
            <a:r>
              <a:rPr lang="pt-PT" sz="2800" dirty="0" smtClean="0"/>
              <a:t>, </a:t>
            </a:r>
          </a:p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i="1" dirty="0" smtClean="0">
                <a:solidFill>
                  <a:srgbClr val="0070C0"/>
                </a:solidFill>
              </a:rPr>
              <a:t>			</a:t>
            </a:r>
            <a:r>
              <a:rPr lang="pt-PT" sz="2800" i="1" dirty="0" err="1" smtClean="0">
                <a:solidFill>
                  <a:srgbClr val="0070C0"/>
                </a:solidFill>
              </a:rPr>
              <a:t>tic-tac</a:t>
            </a:r>
            <a:r>
              <a:rPr lang="pt-PT" sz="2800" dirty="0" smtClean="0"/>
              <a:t>, </a:t>
            </a:r>
          </a:p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i="1" dirty="0" smtClean="0">
                <a:solidFill>
                  <a:srgbClr val="0070C0"/>
                </a:solidFill>
              </a:rPr>
              <a:t>				</a:t>
            </a:r>
            <a:r>
              <a:rPr lang="pt-PT" sz="2800" i="1" dirty="0" err="1" smtClean="0">
                <a:solidFill>
                  <a:srgbClr val="0070C0"/>
                </a:solidFill>
              </a:rPr>
              <a:t>piu-piu</a:t>
            </a:r>
            <a:r>
              <a:rPr lang="pt-PT" sz="2800" dirty="0" smtClean="0"/>
              <a:t>, </a:t>
            </a:r>
          </a:p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i="1" dirty="0" smtClean="0">
                <a:solidFill>
                  <a:srgbClr val="0070C0"/>
                </a:solidFill>
              </a:rPr>
              <a:t>					zunir</a:t>
            </a:r>
            <a:r>
              <a:rPr lang="pt-PT" sz="2800" dirty="0" smtClean="0"/>
              <a:t>, </a:t>
            </a:r>
          </a:p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i="1" dirty="0" smtClean="0">
                <a:solidFill>
                  <a:srgbClr val="0070C0"/>
                </a:solidFill>
              </a:rPr>
              <a:t>						cuco</a:t>
            </a:r>
            <a:r>
              <a:rPr lang="pt-PT" sz="2800" dirty="0" smtClean="0"/>
              <a:t>, etc.  </a:t>
            </a:r>
            <a:endParaRPr lang="pt-PT" sz="2800" dirty="0"/>
          </a:p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 </a:t>
            </a:r>
            <a:endParaRPr lang="pt-PT" sz="2800" dirty="0"/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 </a:t>
            </a:r>
            <a:endParaRPr lang="pt-PT" sz="2800" dirty="0"/>
          </a:p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 </a:t>
            </a:r>
            <a:endParaRPr lang="pt-PT" sz="2800" dirty="0"/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 </a:t>
            </a:r>
            <a:endParaRPr lang="pt-PT" sz="2800" dirty="0"/>
          </a:p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endParaRPr kumimoji="0" lang="pt-PT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10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052736"/>
            <a:ext cx="4176464" cy="576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3200" b="1" cap="small" dirty="0" smtClean="0">
                <a:solidFill>
                  <a:schemeClr val="accent3">
                    <a:lumMod val="50000"/>
                  </a:schemeClr>
                </a:solidFill>
              </a:rPr>
              <a:t>Extensão semântica</a:t>
            </a:r>
            <a:endParaRPr lang="pt-PT" sz="32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6336704" cy="476672"/>
          </a:xfrm>
        </p:spPr>
        <p:txBody>
          <a:bodyPr anchor="ctr" anchorCtr="0"/>
          <a:lstStyle/>
          <a:p>
            <a:r>
              <a:rPr lang="pt-PT" sz="1800" b="1" dirty="0" smtClean="0"/>
              <a:t>Conhecimento Explícito da Língua - Português 7º Ano</a:t>
            </a:r>
            <a:endParaRPr lang="pt-PT" sz="18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D0AD-A246-498C-9F68-FBF20356543B}" type="slidenum">
              <a:rPr lang="pt-PT" sz="2000" smtClean="0"/>
              <a:pPr/>
              <a:t>9</a:t>
            </a:fld>
            <a:endParaRPr lang="pt-PT" sz="2000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539552" y="1700808"/>
            <a:ext cx="8229600" cy="9361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just"/>
            <a:r>
              <a:rPr lang="pt-PT" sz="2800" dirty="0" smtClean="0"/>
              <a:t>Há </a:t>
            </a:r>
            <a:r>
              <a:rPr lang="pt-PT" sz="2800" dirty="0"/>
              <a:t>ainda outras que ganham significado diferente se as mudarmos de </a:t>
            </a:r>
            <a:r>
              <a:rPr lang="pt-PT" sz="2800" dirty="0" smtClean="0"/>
              <a:t>contexto.</a:t>
            </a:r>
            <a:endParaRPr lang="pt-PT" sz="2800" b="1" dirty="0"/>
          </a:p>
        </p:txBody>
      </p:sp>
      <p:sp>
        <p:nvSpPr>
          <p:cNvPr id="8" name="Marcador de Posição do Rodapé 3"/>
          <p:cNvSpPr txBox="1">
            <a:spLocks/>
          </p:cNvSpPr>
          <p:nvPr/>
        </p:nvSpPr>
        <p:spPr>
          <a:xfrm>
            <a:off x="7236296" y="6381328"/>
            <a:ext cx="1152128" cy="476672"/>
          </a:xfrm>
          <a:prstGeom prst="rect">
            <a:avLst/>
          </a:prstGeom>
        </p:spPr>
        <p:txBody>
          <a:bodyPr vert="horz" lIns="0" tIns="0" rIns="0" bIns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TF – 12/13</a:t>
            </a:r>
            <a:r>
              <a:rPr kumimoji="0" lang="pt-PT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539552" y="2780928"/>
            <a:ext cx="8229600" cy="288032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pt-PT" sz="2800" dirty="0" smtClean="0"/>
              <a:t>É o caso das </a:t>
            </a:r>
            <a:r>
              <a:rPr lang="pt-PT" sz="2800" dirty="0"/>
              <a:t>palavras </a:t>
            </a:r>
            <a:endParaRPr lang="pt-PT" sz="2800" dirty="0" smtClean="0"/>
          </a:p>
          <a:p>
            <a:r>
              <a:rPr lang="pt-PT" sz="2800" b="1" i="1" dirty="0">
                <a:solidFill>
                  <a:srgbClr val="0070C0"/>
                </a:solidFill>
              </a:rPr>
              <a:t>	</a:t>
            </a:r>
            <a:r>
              <a:rPr lang="pt-PT" sz="2800" b="1" i="1" dirty="0" smtClean="0">
                <a:solidFill>
                  <a:srgbClr val="0070C0"/>
                </a:solidFill>
              </a:rPr>
              <a:t>rato</a:t>
            </a:r>
            <a:r>
              <a:rPr lang="pt-PT" sz="2800" dirty="0" smtClean="0"/>
              <a:t>, </a:t>
            </a:r>
          </a:p>
          <a:p>
            <a:r>
              <a:rPr lang="pt-PT" sz="2800" b="1" i="1" dirty="0">
                <a:solidFill>
                  <a:srgbClr val="0070C0"/>
                </a:solidFill>
              </a:rPr>
              <a:t>	</a:t>
            </a:r>
            <a:r>
              <a:rPr lang="pt-PT" sz="2800" b="1" i="1" dirty="0" smtClean="0">
                <a:solidFill>
                  <a:srgbClr val="0070C0"/>
                </a:solidFill>
              </a:rPr>
              <a:t>	salvar </a:t>
            </a:r>
            <a:r>
              <a:rPr lang="pt-PT" sz="2800" dirty="0" smtClean="0"/>
              <a:t>e </a:t>
            </a:r>
          </a:p>
          <a:p>
            <a:r>
              <a:rPr lang="pt-PT" sz="2800" b="1" i="1" dirty="0">
                <a:solidFill>
                  <a:srgbClr val="0070C0"/>
                </a:solidFill>
              </a:rPr>
              <a:t>	</a:t>
            </a:r>
            <a:r>
              <a:rPr lang="pt-PT" sz="2800" b="1" i="1" dirty="0" smtClean="0">
                <a:solidFill>
                  <a:srgbClr val="0070C0"/>
                </a:solidFill>
              </a:rPr>
              <a:t>		      janela</a:t>
            </a:r>
            <a:r>
              <a:rPr lang="pt-PT" sz="2800" dirty="0" smtClean="0"/>
              <a:t> </a:t>
            </a:r>
          </a:p>
          <a:p>
            <a:pPr algn="just"/>
            <a:r>
              <a:rPr lang="pt-PT" sz="2800" dirty="0" smtClean="0"/>
              <a:t>que, por </a:t>
            </a:r>
            <a:r>
              <a:rPr lang="pt-PT" sz="2800" b="1" cap="small" dirty="0" smtClean="0"/>
              <a:t>extensão semântica, </a:t>
            </a:r>
            <a:r>
              <a:rPr lang="pt-PT" sz="2800" dirty="0" smtClean="0"/>
              <a:t>adquiriram </a:t>
            </a:r>
            <a:r>
              <a:rPr lang="pt-PT" sz="2800" dirty="0"/>
              <a:t>um sentido diferente na Informática.</a:t>
            </a:r>
            <a:endParaRPr lang="pt-P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9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</TotalTime>
  <Words>490</Words>
  <Application>Microsoft Office PowerPoint</Application>
  <PresentationFormat>Apresentação no Ecrã (4:3)</PresentationFormat>
  <Paragraphs>134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Fluxo</vt:lpstr>
      <vt:lpstr>Processos irregulares de formação de palavras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Processos irregulares de formação de palavras</dc:title>
  <dc:creator>User</dc:creator>
  <cp:lastModifiedBy>User</cp:lastModifiedBy>
  <cp:revision>15</cp:revision>
  <dcterms:created xsi:type="dcterms:W3CDTF">2012-11-14T23:35:37Z</dcterms:created>
  <dcterms:modified xsi:type="dcterms:W3CDTF">2012-11-15T02:01:04Z</dcterms:modified>
</cp:coreProperties>
</file>