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1" r:id="rId3"/>
    <p:sldId id="262" r:id="rId4"/>
    <p:sldId id="263" r:id="rId5"/>
    <p:sldId id="267" r:id="rId6"/>
    <p:sldId id="265" r:id="rId7"/>
    <p:sldId id="266" r:id="rId8"/>
    <p:sldId id="264" r:id="rId9"/>
    <p:sldId id="268" r:id="rId10"/>
    <p:sldId id="269" r:id="rId11"/>
    <p:sldId id="270" r:id="rId12"/>
    <p:sldId id="271" r:id="rId13"/>
    <p:sldId id="272" r:id="rId14"/>
    <p:sldId id="273" r:id="rId15"/>
    <p:sldId id="274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resa Figueiredo" initials="TF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2" d="100"/>
          <a:sy n="92" d="100"/>
        </p:scale>
        <p:origin x="-486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89212" y="457200"/>
            <a:ext cx="8915399" cy="2262781"/>
          </a:xfrm>
        </p:spPr>
        <p:txBody>
          <a:bodyPr/>
          <a:lstStyle/>
          <a:p>
            <a:r>
              <a:rPr lang="pt-PT" dirty="0" smtClean="0"/>
              <a:t>Unidade 1</a:t>
            </a:r>
            <a:endParaRPr lang="pt-PT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89212" y="4347073"/>
            <a:ext cx="8915399" cy="1126283"/>
          </a:xfrm>
        </p:spPr>
        <p:txBody>
          <a:bodyPr>
            <a:normAutofit/>
          </a:bodyPr>
          <a:lstStyle/>
          <a:p>
            <a:r>
              <a:rPr lang="pt-PT" sz="3600" b="1" dirty="0" smtClean="0"/>
              <a:t>Comunicadores do século XXI</a:t>
            </a:r>
            <a:endParaRPr lang="pt-PT" sz="3600" b="1" dirty="0"/>
          </a:p>
        </p:txBody>
      </p:sp>
    </p:spTree>
    <p:extLst>
      <p:ext uri="{BB962C8B-B14F-4D97-AF65-F5344CB8AC3E}">
        <p14:creationId xmlns:p14="http://schemas.microsoft.com/office/powerpoint/2010/main" val="1588690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154193" y="121024"/>
            <a:ext cx="11854031" cy="48409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t-PT" sz="2000" b="1" dirty="0" smtClean="0"/>
              <a:t>Artigo de divulgação científica                                                </a:t>
            </a:r>
            <a:r>
              <a:rPr lang="pt-PT" sz="2400" b="1" dirty="0" smtClean="0">
                <a:solidFill>
                  <a:schemeClr val="tx1"/>
                </a:solidFill>
              </a:rPr>
              <a:t>“A Via Láctea” </a:t>
            </a:r>
            <a:r>
              <a:rPr lang="pt-PT" sz="1800" b="1" dirty="0" smtClean="0">
                <a:solidFill>
                  <a:schemeClr val="tx1"/>
                </a:solidFill>
              </a:rPr>
              <a:t>(manual pp. 23-26)</a:t>
            </a:r>
            <a:endParaRPr lang="pt-PT" sz="2400" b="1" dirty="0">
              <a:solidFill>
                <a:schemeClr val="tx1"/>
              </a:solidFill>
            </a:endParaRPr>
          </a:p>
        </p:txBody>
      </p:sp>
      <p:sp>
        <p:nvSpPr>
          <p:cNvPr id="11" name="Fluxograma: Processo 10"/>
          <p:cNvSpPr/>
          <p:nvPr/>
        </p:nvSpPr>
        <p:spPr>
          <a:xfrm>
            <a:off x="1722120" y="780122"/>
            <a:ext cx="9547926" cy="784555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457200" indent="-457200">
              <a:buClr>
                <a:schemeClr val="tx2"/>
              </a:buClr>
              <a:buFont typeface="+mj-lt"/>
              <a:buAutoNum type="alphaLcPeriod" startAt="7"/>
            </a:pPr>
            <a:r>
              <a:rPr lang="pt-PT" sz="2000" b="1" dirty="0" smtClean="0">
                <a:solidFill>
                  <a:schemeClr val="tx1"/>
                </a:solidFill>
              </a:rPr>
              <a:t>Estudar a Via Láctea é uma tarefa fácil, uma vez que esta é apenas  uma entre milhares de milhões de galáxias.</a:t>
            </a:r>
            <a:endParaRPr lang="pt-PT" sz="2000" b="1" dirty="0">
              <a:solidFill>
                <a:schemeClr val="tx1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11270046" y="910789"/>
            <a:ext cx="411612" cy="52322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pt-PT" sz="2800" b="1" dirty="0" smtClean="0"/>
              <a:t>F</a:t>
            </a:r>
            <a:endParaRPr lang="pt-PT" sz="2800" b="1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4335846" y="4553459"/>
            <a:ext cx="71400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dirty="0" smtClean="0"/>
              <a:t>Estudar a Via Láctea  é uma tarefa difícil, uma vez que esta é apenas uma entre milhares de milhões de </a:t>
            </a:r>
            <a:r>
              <a:rPr lang="pt-PT" sz="2400" dirty="0" smtClean="0"/>
              <a:t>galáxias (</a:t>
            </a:r>
            <a:r>
              <a:rPr lang="pt-PT" sz="2400" dirty="0" err="1" smtClean="0"/>
              <a:t>ll</a:t>
            </a:r>
            <a:r>
              <a:rPr lang="pt-PT" sz="2400" dirty="0" smtClean="0"/>
              <a:t>. 45-49).</a:t>
            </a:r>
            <a:endParaRPr lang="pt-PT" sz="2400" dirty="0" smtClean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2867" y="1870348"/>
            <a:ext cx="9998791" cy="2377440"/>
          </a:xfrm>
          <a:prstGeom prst="rect">
            <a:avLst/>
          </a:prstGeom>
        </p:spPr>
      </p:pic>
      <p:sp>
        <p:nvSpPr>
          <p:cNvPr id="21" name="Fluxograma: Processo 20"/>
          <p:cNvSpPr/>
          <p:nvPr/>
        </p:nvSpPr>
        <p:spPr>
          <a:xfrm>
            <a:off x="5337040" y="2400723"/>
            <a:ext cx="6264000" cy="360000"/>
          </a:xfrm>
          <a:prstGeom prst="flowChartProcess">
            <a:avLst/>
          </a:prstGeom>
          <a:solidFill>
            <a:srgbClr val="FFFF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2" name="Fluxograma: Processo 21"/>
          <p:cNvSpPr/>
          <p:nvPr/>
        </p:nvSpPr>
        <p:spPr>
          <a:xfrm>
            <a:off x="2095500" y="2869913"/>
            <a:ext cx="2988000" cy="360000"/>
          </a:xfrm>
          <a:prstGeom prst="flowChartProcess">
            <a:avLst/>
          </a:prstGeom>
          <a:solidFill>
            <a:srgbClr val="FFFF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3" name="Fluxograma: Processo 22"/>
          <p:cNvSpPr/>
          <p:nvPr/>
        </p:nvSpPr>
        <p:spPr>
          <a:xfrm>
            <a:off x="2095500" y="3328690"/>
            <a:ext cx="1116000" cy="360000"/>
          </a:xfrm>
          <a:prstGeom prst="flowChartProcess">
            <a:avLst/>
          </a:prstGeom>
          <a:solidFill>
            <a:schemeClr val="accent6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19115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/>
      <p:bldP spid="21" grpId="0" animBg="1"/>
      <p:bldP spid="22" grpId="0" animBg="1"/>
      <p:bldP spid="2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154193" y="121024"/>
            <a:ext cx="11854031" cy="48409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t-PT" sz="2000" b="1" dirty="0" smtClean="0"/>
              <a:t>Artigo de divulgação científica                                                </a:t>
            </a:r>
            <a:r>
              <a:rPr lang="pt-PT" sz="2400" b="1" dirty="0" smtClean="0">
                <a:solidFill>
                  <a:schemeClr val="tx1"/>
                </a:solidFill>
              </a:rPr>
              <a:t>“A Via Láctea” </a:t>
            </a:r>
            <a:r>
              <a:rPr lang="pt-PT" sz="1800" b="1" dirty="0" smtClean="0">
                <a:solidFill>
                  <a:schemeClr val="tx1"/>
                </a:solidFill>
              </a:rPr>
              <a:t>(manual pp. 23-26)</a:t>
            </a:r>
            <a:endParaRPr lang="pt-PT" sz="2400" b="1" dirty="0">
              <a:solidFill>
                <a:schemeClr val="tx1"/>
              </a:solidFill>
            </a:endParaRPr>
          </a:p>
        </p:txBody>
      </p:sp>
      <p:sp>
        <p:nvSpPr>
          <p:cNvPr id="11" name="Fluxograma: Processo 10"/>
          <p:cNvSpPr/>
          <p:nvPr/>
        </p:nvSpPr>
        <p:spPr>
          <a:xfrm>
            <a:off x="1722120" y="780122"/>
            <a:ext cx="10134600" cy="1597318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457200" indent="-457200">
              <a:buClr>
                <a:schemeClr val="tx2"/>
              </a:buClr>
              <a:buFont typeface="+mj-lt"/>
              <a:buAutoNum type="arabicPeriod" startAt="2"/>
            </a:pPr>
            <a:r>
              <a:rPr lang="pt-PT" sz="2000" b="1" dirty="0" smtClean="0">
                <a:solidFill>
                  <a:schemeClr val="tx1"/>
                </a:solidFill>
              </a:rPr>
              <a:t>Este </a:t>
            </a:r>
            <a:r>
              <a:rPr lang="pt-PT" sz="2200" b="1" u="sng" cap="small" dirty="0" smtClean="0">
                <a:solidFill>
                  <a:schemeClr val="tx1"/>
                </a:solidFill>
              </a:rPr>
              <a:t>artigo de divulgação científica</a:t>
            </a:r>
            <a:r>
              <a:rPr lang="pt-PT" sz="2200" b="1" cap="small" dirty="0" smtClean="0">
                <a:solidFill>
                  <a:schemeClr val="tx1"/>
                </a:solidFill>
              </a:rPr>
              <a:t> </a:t>
            </a:r>
            <a:r>
              <a:rPr lang="pt-PT" sz="2000" b="1" dirty="0" smtClean="0">
                <a:solidFill>
                  <a:schemeClr val="tx1"/>
                </a:solidFill>
              </a:rPr>
              <a:t>pode ser dividido em três partes: introdução/abertura, desenvolvimento/corpo do artigo e conclusão/fecho.</a:t>
            </a:r>
          </a:p>
          <a:p>
            <a:pPr marL="990600" indent="-549275">
              <a:buClr>
                <a:schemeClr val="tx2"/>
              </a:buClr>
            </a:pPr>
            <a:endParaRPr lang="pt-PT" sz="2000" b="1" dirty="0" smtClean="0">
              <a:solidFill>
                <a:schemeClr val="tx1"/>
              </a:solidFill>
            </a:endParaRPr>
          </a:p>
          <a:p>
            <a:pPr marL="990600" indent="-549275">
              <a:buClr>
                <a:schemeClr val="tx2"/>
              </a:buClr>
            </a:pPr>
            <a:r>
              <a:rPr lang="pt-PT" sz="2000" b="1" dirty="0" smtClean="0">
                <a:solidFill>
                  <a:schemeClr val="tx1"/>
                </a:solidFill>
              </a:rPr>
              <a:t>2.1. </a:t>
            </a:r>
            <a:r>
              <a:rPr lang="pt-PT" sz="2000" dirty="0" smtClean="0">
                <a:solidFill>
                  <a:schemeClr val="tx1"/>
                </a:solidFill>
              </a:rPr>
              <a:t>Delimita-as, identificando o(s) parágrafo(s) a que cada uma delas corresponde.</a:t>
            </a:r>
            <a:r>
              <a:rPr lang="pt-PT" sz="2000" b="1" dirty="0" smtClean="0">
                <a:solidFill>
                  <a:schemeClr val="tx1"/>
                </a:solidFill>
              </a:rPr>
              <a:t>  </a:t>
            </a:r>
            <a:endParaRPr lang="pt-PT" sz="2000" b="1" cap="small" dirty="0">
              <a:solidFill>
                <a:schemeClr val="tx1"/>
              </a:solidFill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2689926" y="2964850"/>
            <a:ext cx="93182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/>
              <a:t>INTRODUÇÃO / ABERTURA</a:t>
            </a:r>
            <a:r>
              <a:rPr lang="pt-PT" sz="2400" dirty="0" smtClean="0"/>
              <a:t>:</a:t>
            </a:r>
            <a:endParaRPr lang="pt-PT" sz="2400" b="1" dirty="0" smtClean="0"/>
          </a:p>
        </p:txBody>
      </p:sp>
      <p:sp>
        <p:nvSpPr>
          <p:cNvPr id="10" name="CaixaDeTexto 9"/>
          <p:cNvSpPr txBox="1"/>
          <p:nvPr/>
        </p:nvSpPr>
        <p:spPr>
          <a:xfrm>
            <a:off x="2689926" y="3874398"/>
            <a:ext cx="93182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/>
              <a:t>DESENVOLVIMENTO / CORPO DO ARTIGO</a:t>
            </a:r>
            <a:r>
              <a:rPr lang="pt-PT" sz="2400" dirty="0" smtClean="0"/>
              <a:t>: 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2689926" y="5053519"/>
            <a:ext cx="93182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/>
              <a:t>CONCLUSÃO / FECHO</a:t>
            </a:r>
            <a:r>
              <a:rPr lang="pt-PT" sz="2400" dirty="0" smtClean="0"/>
              <a:t>:</a:t>
            </a:r>
          </a:p>
        </p:txBody>
      </p:sp>
      <p:sp>
        <p:nvSpPr>
          <p:cNvPr id="3" name="Retângulo 2"/>
          <p:cNvSpPr/>
          <p:nvPr/>
        </p:nvSpPr>
        <p:spPr>
          <a:xfrm>
            <a:off x="6789420" y="2978631"/>
            <a:ext cx="48539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400" dirty="0"/>
              <a:t>1º parágrafo (</a:t>
            </a:r>
            <a:r>
              <a:rPr lang="pt-PT" sz="2400" dirty="0" err="1"/>
              <a:t>ll</a:t>
            </a:r>
            <a:r>
              <a:rPr lang="pt-PT" sz="2400" dirty="0"/>
              <a:t>. 1-17)</a:t>
            </a:r>
            <a:endParaRPr lang="pt-PT" sz="2400" b="1" dirty="0"/>
          </a:p>
        </p:txBody>
      </p:sp>
      <p:sp>
        <p:nvSpPr>
          <p:cNvPr id="13" name="Retângulo 12"/>
          <p:cNvSpPr/>
          <p:nvPr/>
        </p:nvSpPr>
        <p:spPr>
          <a:xfrm>
            <a:off x="9112624" y="3874398"/>
            <a:ext cx="2895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400" dirty="0" smtClean="0"/>
              <a:t>2º a 5º parágrafos </a:t>
            </a:r>
            <a:r>
              <a:rPr lang="pt-PT" sz="2400" dirty="0"/>
              <a:t>(</a:t>
            </a:r>
            <a:r>
              <a:rPr lang="pt-PT" sz="2400" dirty="0" err="1"/>
              <a:t>ll</a:t>
            </a:r>
            <a:r>
              <a:rPr lang="pt-PT" sz="2400" dirty="0"/>
              <a:t>. </a:t>
            </a:r>
            <a:r>
              <a:rPr lang="pt-PT" sz="2400" dirty="0" smtClean="0"/>
              <a:t>18-44)</a:t>
            </a:r>
            <a:endParaRPr lang="pt-PT" sz="2400" b="1" dirty="0"/>
          </a:p>
        </p:txBody>
      </p:sp>
      <p:sp>
        <p:nvSpPr>
          <p:cNvPr id="14" name="Retângulo 13"/>
          <p:cNvSpPr/>
          <p:nvPr/>
        </p:nvSpPr>
        <p:spPr>
          <a:xfrm>
            <a:off x="6217024" y="5053519"/>
            <a:ext cx="5791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400" dirty="0" smtClean="0"/>
              <a:t>6º (último) parágrafo </a:t>
            </a:r>
            <a:r>
              <a:rPr lang="pt-PT" sz="2400" dirty="0"/>
              <a:t>(</a:t>
            </a:r>
            <a:r>
              <a:rPr lang="pt-PT" sz="2400" dirty="0" err="1"/>
              <a:t>ll</a:t>
            </a:r>
            <a:r>
              <a:rPr lang="pt-PT" sz="2400" dirty="0"/>
              <a:t>. </a:t>
            </a:r>
            <a:r>
              <a:rPr lang="pt-PT" sz="2400" dirty="0" smtClean="0"/>
              <a:t>45-49)</a:t>
            </a:r>
            <a:endParaRPr lang="pt-PT" sz="2400" b="1" dirty="0"/>
          </a:p>
        </p:txBody>
      </p:sp>
    </p:spTree>
    <p:extLst>
      <p:ext uri="{BB962C8B-B14F-4D97-AF65-F5344CB8AC3E}">
        <p14:creationId xmlns:p14="http://schemas.microsoft.com/office/powerpoint/2010/main" val="830362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0" grpId="0"/>
      <p:bldP spid="12" grpId="0"/>
      <p:bldP spid="3" grpId="0"/>
      <p:bldP spid="13" grpId="0"/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154193" y="121024"/>
            <a:ext cx="11854031" cy="48409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t-PT" sz="2000" b="1" dirty="0" smtClean="0"/>
              <a:t>Artigo de divulgação científica                                                </a:t>
            </a:r>
            <a:r>
              <a:rPr lang="pt-PT" sz="2400" b="1" dirty="0" smtClean="0">
                <a:solidFill>
                  <a:schemeClr val="tx1"/>
                </a:solidFill>
              </a:rPr>
              <a:t>“A Via Láctea” </a:t>
            </a:r>
            <a:r>
              <a:rPr lang="pt-PT" sz="1800" b="1" dirty="0" smtClean="0">
                <a:solidFill>
                  <a:schemeClr val="tx1"/>
                </a:solidFill>
              </a:rPr>
              <a:t>(manual pp. 23-26)</a:t>
            </a:r>
            <a:endParaRPr lang="pt-PT" sz="2400" b="1" dirty="0">
              <a:solidFill>
                <a:schemeClr val="tx1"/>
              </a:solidFill>
            </a:endParaRPr>
          </a:p>
        </p:txBody>
      </p:sp>
      <p:sp>
        <p:nvSpPr>
          <p:cNvPr id="11" name="Fluxograma: Processo 10"/>
          <p:cNvSpPr/>
          <p:nvPr/>
        </p:nvSpPr>
        <p:spPr>
          <a:xfrm>
            <a:off x="1722120" y="780122"/>
            <a:ext cx="10134600" cy="591478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990600" indent="-549275">
              <a:buClr>
                <a:schemeClr val="tx2"/>
              </a:buClr>
            </a:pPr>
            <a:r>
              <a:rPr lang="pt-PT" sz="2000" b="1" dirty="0" smtClean="0">
                <a:solidFill>
                  <a:schemeClr val="tx1"/>
                </a:solidFill>
              </a:rPr>
              <a:t>2.2. </a:t>
            </a:r>
            <a:r>
              <a:rPr lang="pt-PT" sz="2000" dirty="0" smtClean="0">
                <a:solidFill>
                  <a:schemeClr val="tx1"/>
                </a:solidFill>
              </a:rPr>
              <a:t>Associa a cada parte (coluna </a:t>
            </a:r>
            <a:r>
              <a:rPr lang="pt-PT" sz="2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A</a:t>
            </a:r>
            <a:r>
              <a:rPr lang="pt-PT" sz="2000" dirty="0" smtClean="0">
                <a:solidFill>
                  <a:schemeClr val="tx1"/>
                </a:solidFill>
              </a:rPr>
              <a:t>) o respetivo conteúdo (coluna </a:t>
            </a:r>
            <a:r>
              <a:rPr lang="pt-PT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B</a:t>
            </a:r>
            <a:r>
              <a:rPr lang="pt-PT" sz="2000" dirty="0" smtClean="0">
                <a:solidFill>
                  <a:schemeClr val="tx1"/>
                </a:solidFill>
              </a:rPr>
              <a:t>)</a:t>
            </a:r>
            <a:r>
              <a:rPr lang="pt-PT" sz="2000" b="1" dirty="0" smtClean="0">
                <a:solidFill>
                  <a:schemeClr val="tx1"/>
                </a:solidFill>
              </a:rPr>
              <a:t>  </a:t>
            </a:r>
            <a:endParaRPr lang="pt-PT" sz="2000" b="1" cap="small" dirty="0">
              <a:solidFill>
                <a:schemeClr val="tx1"/>
              </a:solidFill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1515650" y="2303783"/>
            <a:ext cx="3985194" cy="378565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endParaRPr lang="pt-PT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pt-PT" sz="2400" dirty="0" smtClean="0"/>
              <a:t>Introdução / abertura</a:t>
            </a:r>
          </a:p>
          <a:p>
            <a:pPr marL="457200" indent="-457200">
              <a:buFont typeface="+mj-lt"/>
              <a:buAutoNum type="arabicPeriod"/>
            </a:pPr>
            <a:endParaRPr lang="pt-PT" sz="2400" b="1" dirty="0" smtClean="0"/>
          </a:p>
          <a:p>
            <a:pPr marL="457200" indent="-457200">
              <a:buFont typeface="+mj-lt"/>
              <a:buAutoNum type="arabicPeriod"/>
            </a:pPr>
            <a:endParaRPr lang="pt-PT" sz="2400" b="1" dirty="0"/>
          </a:p>
          <a:p>
            <a:pPr marL="457200" indent="-457200">
              <a:buFont typeface="+mj-lt"/>
              <a:buAutoNum type="arabicPeriod"/>
            </a:pPr>
            <a:r>
              <a:rPr lang="pt-PT" sz="2400" dirty="0" smtClean="0"/>
              <a:t>Desenvolvimento / corpo do artigo</a:t>
            </a:r>
          </a:p>
          <a:p>
            <a:pPr marL="457200" indent="-457200">
              <a:buFont typeface="+mj-lt"/>
              <a:buAutoNum type="arabicPeriod"/>
            </a:pPr>
            <a:endParaRPr lang="pt-PT" sz="2400" dirty="0" smtClean="0"/>
          </a:p>
          <a:p>
            <a:pPr marL="457200" indent="-457200">
              <a:buFont typeface="+mj-lt"/>
              <a:buAutoNum type="arabicPeriod"/>
            </a:pPr>
            <a:endParaRPr lang="pt-PT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pt-PT" sz="2400" dirty="0" smtClean="0"/>
              <a:t>Conclusão / fecho</a:t>
            </a:r>
          </a:p>
          <a:p>
            <a:pPr marL="457200" indent="-457200">
              <a:buFont typeface="+mj-lt"/>
              <a:buAutoNum type="arabicPeriod"/>
            </a:pPr>
            <a:endParaRPr lang="pt-PT" sz="2400" dirty="0" smtClean="0"/>
          </a:p>
        </p:txBody>
      </p:sp>
      <p:sp>
        <p:nvSpPr>
          <p:cNvPr id="10" name="CaixaDeTexto 9"/>
          <p:cNvSpPr txBox="1"/>
          <p:nvPr/>
        </p:nvSpPr>
        <p:spPr>
          <a:xfrm>
            <a:off x="6091601" y="1719008"/>
            <a:ext cx="5607358" cy="495520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lphaLcPeriod"/>
            </a:pPr>
            <a:r>
              <a:rPr lang="pt-PT" sz="2400" dirty="0" smtClean="0"/>
              <a:t>Explicita-se o assunto gradualmente, passo a passo, indo da informação mais simples para a mais complexa.</a:t>
            </a:r>
          </a:p>
          <a:p>
            <a:pPr marL="457200" indent="-457200">
              <a:buFont typeface="+mj-lt"/>
              <a:buAutoNum type="alphaLcPeriod"/>
            </a:pPr>
            <a:endParaRPr lang="pt-PT" sz="2400" dirty="0" smtClean="0"/>
          </a:p>
          <a:p>
            <a:pPr marL="457200" indent="-457200">
              <a:buFont typeface="+mj-lt"/>
              <a:buAutoNum type="alphaLcPeriod"/>
            </a:pPr>
            <a:r>
              <a:rPr lang="pt-PT" sz="2400" dirty="0" smtClean="0"/>
              <a:t>Encerra-se o assunto, realçando a importância do estudo das galáxias.</a:t>
            </a:r>
          </a:p>
          <a:p>
            <a:pPr marL="457200" indent="-457200">
              <a:buFont typeface="+mj-lt"/>
              <a:buAutoNum type="alphaLcPeriod"/>
            </a:pPr>
            <a:endParaRPr lang="pt-PT" sz="2400" dirty="0" smtClean="0"/>
          </a:p>
          <a:p>
            <a:pPr marL="457200" indent="-457200">
              <a:buFont typeface="+mj-lt"/>
              <a:buAutoNum type="alphaLcPeriod"/>
            </a:pPr>
            <a:r>
              <a:rPr lang="pt-PT" sz="2400" dirty="0" smtClean="0"/>
              <a:t>Apresenta-se o tema, referindo experiências ou dados do senso comum, isto é, acessíveis a qualquer leitor. </a:t>
            </a:r>
          </a:p>
        </p:txBody>
      </p:sp>
      <p:sp>
        <p:nvSpPr>
          <p:cNvPr id="2" name="Retângulo 1"/>
          <p:cNvSpPr/>
          <p:nvPr/>
        </p:nvSpPr>
        <p:spPr>
          <a:xfrm>
            <a:off x="5039150" y="1937216"/>
            <a:ext cx="570208" cy="778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A</a:t>
            </a:r>
            <a:endParaRPr lang="pt-PT" sz="4400" dirty="0"/>
          </a:p>
        </p:txBody>
      </p:sp>
      <p:sp>
        <p:nvSpPr>
          <p:cNvPr id="3" name="Retângulo 2"/>
          <p:cNvSpPr/>
          <p:nvPr/>
        </p:nvSpPr>
        <p:spPr>
          <a:xfrm>
            <a:off x="11345041" y="1367811"/>
            <a:ext cx="51167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4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B</a:t>
            </a:r>
            <a:endParaRPr lang="pt-PT" sz="4400" dirty="0"/>
          </a:p>
        </p:txBody>
      </p:sp>
      <p:cxnSp>
        <p:nvCxnSpPr>
          <p:cNvPr id="6" name="Conector de seta reta 5"/>
          <p:cNvCxnSpPr/>
          <p:nvPr/>
        </p:nvCxnSpPr>
        <p:spPr>
          <a:xfrm>
            <a:off x="5108780" y="3139624"/>
            <a:ext cx="1108568" cy="1946039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Conector de seta reta 12"/>
          <p:cNvCxnSpPr/>
          <p:nvPr/>
        </p:nvCxnSpPr>
        <p:spPr>
          <a:xfrm flipV="1">
            <a:off x="4921164" y="2264737"/>
            <a:ext cx="1296184" cy="1842362"/>
          </a:xfrm>
          <a:prstGeom prst="straightConnector1">
            <a:avLst/>
          </a:prstGeom>
          <a:ln w="28575">
            <a:solidFill>
              <a:srgbClr val="00B050"/>
            </a:solidFill>
            <a:headEnd type="triangle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4" name="Conector de seta reta 13"/>
          <p:cNvCxnSpPr/>
          <p:nvPr/>
        </p:nvCxnSpPr>
        <p:spPr>
          <a:xfrm flipV="1">
            <a:off x="4955727" y="4070765"/>
            <a:ext cx="1307262" cy="1315925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5" name="CaixaDeTexto 14"/>
          <p:cNvSpPr txBox="1"/>
          <p:nvPr/>
        </p:nvSpPr>
        <p:spPr>
          <a:xfrm>
            <a:off x="2612709" y="1318898"/>
            <a:ext cx="3650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/>
              <a:t>1. </a:t>
            </a:r>
            <a:r>
              <a:rPr lang="pt-PT" sz="2400" b="1" dirty="0"/>
              <a:t>–</a:t>
            </a:r>
            <a:r>
              <a:rPr lang="pt-PT" sz="2400" b="1" dirty="0" smtClean="0"/>
              <a:t> c. / 2. – a. / 3. – b. </a:t>
            </a:r>
          </a:p>
        </p:txBody>
      </p:sp>
    </p:spTree>
    <p:extLst>
      <p:ext uri="{BB962C8B-B14F-4D97-AF65-F5344CB8AC3E}">
        <p14:creationId xmlns:p14="http://schemas.microsoft.com/office/powerpoint/2010/main" val="2538560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0" grpId="0" animBg="1"/>
      <p:bldP spid="2" grpId="0"/>
      <p:bldP spid="3" grpId="0"/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154193" y="121024"/>
            <a:ext cx="11854031" cy="48409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t-PT" sz="2000" b="1" dirty="0" smtClean="0"/>
              <a:t>Artigo de divulgação científica                                                </a:t>
            </a:r>
            <a:r>
              <a:rPr lang="pt-PT" sz="2400" b="1" dirty="0" smtClean="0">
                <a:solidFill>
                  <a:schemeClr val="tx1"/>
                </a:solidFill>
              </a:rPr>
              <a:t>“A Via Láctea” </a:t>
            </a:r>
            <a:r>
              <a:rPr lang="pt-PT" sz="1800" b="1" dirty="0" smtClean="0">
                <a:solidFill>
                  <a:schemeClr val="tx1"/>
                </a:solidFill>
              </a:rPr>
              <a:t>(manual pp. 23-26)</a:t>
            </a:r>
            <a:endParaRPr lang="pt-PT" sz="2400" b="1" dirty="0">
              <a:solidFill>
                <a:schemeClr val="tx1"/>
              </a:solidFill>
            </a:endParaRPr>
          </a:p>
        </p:txBody>
      </p:sp>
      <p:sp>
        <p:nvSpPr>
          <p:cNvPr id="11" name="Fluxograma: Processo 10"/>
          <p:cNvSpPr/>
          <p:nvPr/>
        </p:nvSpPr>
        <p:spPr>
          <a:xfrm>
            <a:off x="1722120" y="780122"/>
            <a:ext cx="10134600" cy="1597318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457200" indent="-457200">
              <a:buClr>
                <a:schemeClr val="tx2"/>
              </a:buClr>
              <a:buFont typeface="+mj-lt"/>
              <a:buAutoNum type="arabicPeriod" startAt="3"/>
            </a:pPr>
            <a:r>
              <a:rPr lang="pt-PT" sz="2000" b="1" dirty="0" smtClean="0">
                <a:solidFill>
                  <a:schemeClr val="tx1"/>
                </a:solidFill>
              </a:rPr>
              <a:t>Para tornar compreensível ao cidadão comum as matérias científicas complexas, o autor deste artigo recorre a várias estratégias.</a:t>
            </a:r>
          </a:p>
          <a:p>
            <a:pPr marL="990600" indent="-549275">
              <a:buClr>
                <a:schemeClr val="tx2"/>
              </a:buClr>
            </a:pPr>
            <a:endParaRPr lang="pt-PT" sz="2000" b="1" dirty="0" smtClean="0">
              <a:solidFill>
                <a:schemeClr val="tx1"/>
              </a:solidFill>
            </a:endParaRPr>
          </a:p>
          <a:p>
            <a:pPr marL="990600" indent="-549275">
              <a:buClr>
                <a:schemeClr val="tx2"/>
              </a:buClr>
            </a:pPr>
            <a:r>
              <a:rPr lang="pt-PT" sz="2000" b="1" dirty="0" smtClean="0">
                <a:solidFill>
                  <a:schemeClr val="tx1"/>
                </a:solidFill>
              </a:rPr>
              <a:t>3.1. </a:t>
            </a:r>
            <a:r>
              <a:rPr lang="pt-PT" sz="2000" dirty="0" smtClean="0">
                <a:solidFill>
                  <a:schemeClr val="tx1"/>
                </a:solidFill>
              </a:rPr>
              <a:t>Transcreve do texto algumas delas:</a:t>
            </a:r>
            <a:endParaRPr lang="pt-PT" sz="2000" b="1" cap="small" dirty="0">
              <a:solidFill>
                <a:schemeClr val="tx1"/>
              </a:solidFill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2130271" y="2273059"/>
            <a:ext cx="93182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/>
              <a:t>a. um exemplo: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2130271" y="3556657"/>
            <a:ext cx="93182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/>
              <a:t>b. um dado numérico</a:t>
            </a:r>
            <a:r>
              <a:rPr lang="pt-PT" sz="2400" dirty="0" smtClean="0"/>
              <a:t>: 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2130271" y="4813031"/>
            <a:ext cx="93182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/>
              <a:t>c. uma comparação</a:t>
            </a:r>
            <a:r>
              <a:rPr lang="pt-PT" sz="2400" dirty="0" smtClean="0"/>
              <a:t>:</a:t>
            </a:r>
          </a:p>
        </p:txBody>
      </p:sp>
      <p:sp>
        <p:nvSpPr>
          <p:cNvPr id="3" name="Retângulo 2"/>
          <p:cNvSpPr/>
          <p:nvPr/>
        </p:nvSpPr>
        <p:spPr>
          <a:xfrm>
            <a:off x="4690524" y="2280232"/>
            <a:ext cx="716619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400" dirty="0" smtClean="0"/>
              <a:t>“Se tivermos a sorte de desfrutar de uma noite de céu limpo de nuvens … que cruza o </a:t>
            </a:r>
            <a:r>
              <a:rPr lang="pt-PT" sz="2400" dirty="0" smtClean="0"/>
              <a:t>firmamento” </a:t>
            </a:r>
            <a:r>
              <a:rPr lang="pt-PT" sz="2400" dirty="0" smtClean="0"/>
              <a:t>(</a:t>
            </a:r>
            <a:r>
              <a:rPr lang="pt-PT" sz="2400" dirty="0" err="1" smtClean="0"/>
              <a:t>ll</a:t>
            </a:r>
            <a:r>
              <a:rPr lang="pt-PT" sz="2400" dirty="0" smtClean="0"/>
              <a:t>. 1-3)</a:t>
            </a:r>
            <a:endParaRPr lang="pt-PT" sz="2400" b="1" dirty="0"/>
          </a:p>
        </p:txBody>
      </p:sp>
      <p:sp>
        <p:nvSpPr>
          <p:cNvPr id="13" name="Retângulo 12"/>
          <p:cNvSpPr/>
          <p:nvPr/>
        </p:nvSpPr>
        <p:spPr>
          <a:xfrm>
            <a:off x="5657368" y="3522852"/>
            <a:ext cx="635085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400" dirty="0" smtClean="0"/>
              <a:t>“A Via Láctea… com um disco de raio igual a 50 mil anos-luz … 25 000 anos-luz do centro da galáxia” (</a:t>
            </a:r>
            <a:r>
              <a:rPr lang="pt-PT" sz="2400" dirty="0" err="1" smtClean="0"/>
              <a:t>ll</a:t>
            </a:r>
            <a:r>
              <a:rPr lang="pt-PT" sz="2400" dirty="0" smtClean="0"/>
              <a:t>. 32-34)</a:t>
            </a:r>
            <a:endParaRPr lang="pt-PT" sz="2400" b="1" dirty="0"/>
          </a:p>
        </p:txBody>
      </p:sp>
      <p:sp>
        <p:nvSpPr>
          <p:cNvPr id="14" name="Retângulo 13"/>
          <p:cNvSpPr/>
          <p:nvPr/>
        </p:nvSpPr>
        <p:spPr>
          <a:xfrm>
            <a:off x="5516880" y="4813030"/>
            <a:ext cx="649134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400" dirty="0" smtClean="0"/>
              <a:t>“Mas, da mesma forma que o Sol é uma estrela entre milhares de milhões …, a nossa galáxia é uma em milhares de milhões de outras tantas galáxias.” (</a:t>
            </a:r>
            <a:r>
              <a:rPr lang="pt-PT" sz="2400" dirty="0" err="1" smtClean="0"/>
              <a:t>ll</a:t>
            </a:r>
            <a:r>
              <a:rPr lang="pt-PT" sz="2400" dirty="0" smtClean="0"/>
              <a:t>. 45-47)</a:t>
            </a:r>
            <a:endParaRPr lang="pt-PT" sz="2400" b="1" dirty="0"/>
          </a:p>
        </p:txBody>
      </p:sp>
    </p:spTree>
    <p:extLst>
      <p:ext uri="{BB962C8B-B14F-4D97-AF65-F5344CB8AC3E}">
        <p14:creationId xmlns:p14="http://schemas.microsoft.com/office/powerpoint/2010/main" val="3408818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0" grpId="0"/>
      <p:bldP spid="12" grpId="0"/>
      <p:bldP spid="3" grpId="0"/>
      <p:bldP spid="13" grpId="0"/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154193" y="121024"/>
            <a:ext cx="11854031" cy="48409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t-PT" sz="2000" b="1" dirty="0" smtClean="0"/>
              <a:t>Artigo de divulgação científica                                                </a:t>
            </a:r>
            <a:r>
              <a:rPr lang="pt-PT" sz="2400" b="1" dirty="0" smtClean="0">
                <a:solidFill>
                  <a:schemeClr val="tx1"/>
                </a:solidFill>
              </a:rPr>
              <a:t>“A Via Láctea” </a:t>
            </a:r>
            <a:r>
              <a:rPr lang="pt-PT" sz="1800" b="1" dirty="0" smtClean="0">
                <a:solidFill>
                  <a:schemeClr val="tx1"/>
                </a:solidFill>
              </a:rPr>
              <a:t>(manual pp. 23-26)</a:t>
            </a:r>
            <a:endParaRPr lang="pt-PT" sz="2400" b="1" dirty="0">
              <a:solidFill>
                <a:schemeClr val="tx1"/>
              </a:solidFill>
            </a:endParaRPr>
          </a:p>
        </p:txBody>
      </p:sp>
      <p:sp>
        <p:nvSpPr>
          <p:cNvPr id="11" name="Fluxograma: Processo 10"/>
          <p:cNvSpPr/>
          <p:nvPr/>
        </p:nvSpPr>
        <p:spPr>
          <a:xfrm>
            <a:off x="1722120" y="780121"/>
            <a:ext cx="10134600" cy="2313599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457200" indent="-457200">
              <a:buClr>
                <a:schemeClr val="tx2"/>
              </a:buClr>
              <a:buFont typeface="+mj-lt"/>
              <a:buAutoNum type="arabicPeriod" startAt="4"/>
            </a:pPr>
            <a:r>
              <a:rPr lang="pt-PT" sz="2000" b="1" dirty="0" smtClean="0">
                <a:solidFill>
                  <a:schemeClr val="tx1"/>
                </a:solidFill>
              </a:rPr>
              <a:t>Apesar de os conhecimentos científicos serem geralmente apresentados de forma objetiva, há momentos em que o autor do texto transmite a sua subjetividade. É o que acontece, por exemplo, na frase “</a:t>
            </a:r>
            <a:r>
              <a:rPr lang="pt-PT" sz="2000" b="1" i="1" u="sng" dirty="0" smtClean="0">
                <a:solidFill>
                  <a:schemeClr val="tx1"/>
                </a:solidFill>
              </a:rPr>
              <a:t>É a nossa galáxia</a:t>
            </a:r>
            <a:r>
              <a:rPr lang="pt-PT" sz="2000" b="1" dirty="0" smtClean="0">
                <a:solidFill>
                  <a:schemeClr val="tx1"/>
                </a:solidFill>
              </a:rPr>
              <a:t>” (l. 25).</a:t>
            </a:r>
          </a:p>
          <a:p>
            <a:pPr marL="990600" indent="-549275">
              <a:buClr>
                <a:schemeClr val="tx2"/>
              </a:buClr>
            </a:pPr>
            <a:endParaRPr lang="pt-PT" sz="2000" b="1" dirty="0" smtClean="0">
              <a:solidFill>
                <a:schemeClr val="tx1"/>
              </a:solidFill>
            </a:endParaRPr>
          </a:p>
          <a:p>
            <a:pPr marL="990600" indent="-549275">
              <a:buClr>
                <a:schemeClr val="tx2"/>
              </a:buClr>
            </a:pPr>
            <a:r>
              <a:rPr lang="pt-PT" sz="2000" b="1" dirty="0" smtClean="0">
                <a:solidFill>
                  <a:schemeClr val="tx1"/>
                </a:solidFill>
              </a:rPr>
              <a:t>4.1. </a:t>
            </a:r>
            <a:r>
              <a:rPr lang="pt-PT" sz="2000" dirty="0" smtClean="0">
                <a:solidFill>
                  <a:schemeClr val="tx1"/>
                </a:solidFill>
              </a:rPr>
              <a:t>Explicita o sentido dessa frase, explicando a razão pela qual ela pode ser considerada subjetiva.</a:t>
            </a:r>
            <a:endParaRPr lang="pt-PT" sz="2000" b="1" cap="small" dirty="0">
              <a:solidFill>
                <a:schemeClr val="tx1"/>
              </a:solidFill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2590800" y="3218052"/>
            <a:ext cx="941742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400" dirty="0" smtClean="0"/>
              <a:t>O autor encara a  </a:t>
            </a:r>
            <a:r>
              <a:rPr lang="pt-PT" sz="2400" dirty="0"/>
              <a:t>Via Láctea </a:t>
            </a:r>
            <a:r>
              <a:rPr lang="pt-PT" sz="2400" dirty="0" smtClean="0"/>
              <a:t>como a galáxia que pertence aos seres humanos, transmitindo a sua subjetividade através do recurso ao determinante “</a:t>
            </a:r>
            <a:r>
              <a:rPr lang="pt-PT" sz="2400" u="sng" dirty="0" smtClean="0"/>
              <a:t>nossa</a:t>
            </a:r>
            <a:r>
              <a:rPr lang="pt-PT" sz="2400" dirty="0" smtClean="0"/>
              <a:t>”, ou seja, dá a entender que é a sua galáxia e aquela que os seres humanos habitam (visto que o Sol, centro do Sistema Solar em que se insere o planeta Terra, está incluído na Via Láctea).</a:t>
            </a:r>
            <a:endParaRPr lang="pt-PT" sz="2400" b="1" dirty="0"/>
          </a:p>
        </p:txBody>
      </p:sp>
    </p:spTree>
    <p:extLst>
      <p:ext uri="{BB962C8B-B14F-4D97-AF65-F5344CB8AC3E}">
        <p14:creationId xmlns:p14="http://schemas.microsoft.com/office/powerpoint/2010/main" val="1503216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154193" y="121024"/>
            <a:ext cx="11854031" cy="48409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t-PT" sz="2000" b="1" dirty="0" smtClean="0"/>
              <a:t>Artigo de divulgação científica                                                </a:t>
            </a:r>
            <a:r>
              <a:rPr lang="pt-PT" sz="2400" b="1" dirty="0" smtClean="0">
                <a:solidFill>
                  <a:schemeClr val="tx1"/>
                </a:solidFill>
              </a:rPr>
              <a:t>“A Via Láctea” </a:t>
            </a:r>
            <a:r>
              <a:rPr lang="pt-PT" sz="1800" b="1" dirty="0" smtClean="0">
                <a:solidFill>
                  <a:schemeClr val="tx1"/>
                </a:solidFill>
              </a:rPr>
              <a:t>(manual pp. 23-26)</a:t>
            </a:r>
            <a:endParaRPr lang="pt-PT" sz="2400" b="1" dirty="0">
              <a:solidFill>
                <a:schemeClr val="tx1"/>
              </a:solidFill>
            </a:endParaRPr>
          </a:p>
        </p:txBody>
      </p:sp>
      <p:sp>
        <p:nvSpPr>
          <p:cNvPr id="9" name="Fluxograma: Documento 8"/>
          <p:cNvSpPr/>
          <p:nvPr/>
        </p:nvSpPr>
        <p:spPr>
          <a:xfrm>
            <a:off x="0" y="640080"/>
            <a:ext cx="7254240" cy="579120"/>
          </a:xfrm>
          <a:prstGeom prst="flowChartDocument">
            <a:avLst/>
          </a:prstGeom>
          <a:solidFill>
            <a:schemeClr val="tx1">
              <a:lumMod val="75000"/>
              <a:lumOff val="2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2563"/>
            <a:r>
              <a:rPr lang="pt-PT" sz="2800" b="1" dirty="0" smtClean="0">
                <a:solidFill>
                  <a:srgbClr val="00B0F0"/>
                </a:solidFill>
              </a:rPr>
              <a:t>Conhecimento explícito da língua </a:t>
            </a:r>
            <a:r>
              <a:rPr lang="pt-PT" sz="2000" b="1" dirty="0" smtClean="0">
                <a:solidFill>
                  <a:srgbClr val="00B0F0"/>
                </a:solidFill>
              </a:rPr>
              <a:t>(p. 26)</a:t>
            </a:r>
            <a:endParaRPr lang="pt-PT" sz="2800" b="1" dirty="0">
              <a:solidFill>
                <a:srgbClr val="00B0F0"/>
              </a:solidFill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154193" y="1383687"/>
            <a:ext cx="118540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1200"/>
              </a:spcBef>
              <a:buClr>
                <a:schemeClr val="tx2"/>
              </a:buClr>
              <a:buFont typeface="+mj-lt"/>
              <a:buAutoNum type="arabicPeriod"/>
            </a:pPr>
            <a:r>
              <a:rPr lang="pt-PT" sz="2000" b="1" dirty="0" smtClean="0"/>
              <a:t>Resolve o seguinte crucigrama, utilizando vocabulário técnico do domínio da astronomia.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7860295"/>
              </p:ext>
            </p:extLst>
          </p:nvPr>
        </p:nvGraphicFramePr>
        <p:xfrm>
          <a:off x="1304359" y="1783803"/>
          <a:ext cx="5462200" cy="49491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6220"/>
                <a:gridCol w="546220"/>
                <a:gridCol w="546220"/>
                <a:gridCol w="546220"/>
                <a:gridCol w="546220"/>
                <a:gridCol w="546220"/>
                <a:gridCol w="546220"/>
                <a:gridCol w="546220"/>
                <a:gridCol w="546220"/>
                <a:gridCol w="546220"/>
              </a:tblGrid>
              <a:tr h="2874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PT" sz="7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874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effectLst/>
                        </a:rPr>
                        <a:t> </a:t>
                      </a:r>
                      <a:endParaRPr lang="pt-PT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effectLst/>
                        </a:rPr>
                        <a:t> </a:t>
                      </a:r>
                      <a:endParaRPr lang="pt-PT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effectLst/>
                        </a:rPr>
                        <a:t> </a:t>
                      </a:r>
                      <a:endParaRPr lang="pt-PT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effectLst/>
                        </a:rPr>
                        <a:t> </a:t>
                      </a:r>
                      <a:endParaRPr lang="pt-PT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effectLst/>
                        </a:rPr>
                        <a:t> </a:t>
                      </a:r>
                      <a:endParaRPr lang="pt-PT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r>
                        <a:rPr lang="pt-PT" sz="800" dirty="0" smtClean="0">
                          <a:solidFill>
                            <a:schemeClr val="tx1"/>
                          </a:solidFill>
                          <a:effectLst/>
                        </a:rPr>
                        <a:t>9.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874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>
                          <a:effectLst/>
                        </a:rPr>
                        <a:t>3.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>
                          <a:effectLst/>
                        </a:rPr>
                        <a:t>4.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effectLst/>
                        </a:rPr>
                        <a:t> </a:t>
                      </a:r>
                      <a:endParaRPr lang="pt-PT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874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effectLst/>
                        </a:rPr>
                        <a:t> </a:t>
                      </a:r>
                      <a:endParaRPr lang="pt-PT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effectLst/>
                        </a:rPr>
                        <a:t> </a:t>
                      </a:r>
                      <a:endParaRPr lang="pt-PT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effectLst/>
                        </a:rPr>
                        <a:t> </a:t>
                      </a:r>
                      <a:endParaRPr lang="pt-PT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>
                          <a:effectLst/>
                        </a:rPr>
                        <a:t>7.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382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effectLst/>
                        </a:rPr>
                        <a:t> </a:t>
                      </a:r>
                      <a:endParaRPr lang="pt-PT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>
                          <a:effectLst/>
                        </a:rPr>
                        <a:t>5.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>
                          <a:effectLst/>
                        </a:rPr>
                        <a:t>6.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>
                          <a:effectLst/>
                        </a:rPr>
                        <a:t>10.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874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>
                          <a:solidFill>
                            <a:schemeClr val="tx1"/>
                          </a:solidFill>
                          <a:effectLst/>
                        </a:rPr>
                        <a:t>1.</a:t>
                      </a:r>
                      <a:endParaRPr lang="pt-PT" sz="7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>
                          <a:effectLst/>
                        </a:rPr>
                        <a:t>2.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74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>
                          <a:effectLst/>
                        </a:rPr>
                        <a:t>8.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74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800" b="1" dirty="0" smtClean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pt-PT" sz="9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800" b="1" dirty="0">
                          <a:solidFill>
                            <a:schemeClr val="tx1"/>
                          </a:solidFill>
                          <a:effectLst/>
                        </a:rPr>
                        <a:t>S</a:t>
                      </a:r>
                      <a:endParaRPr lang="pt-PT" sz="9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800" b="1" dirty="0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endParaRPr lang="pt-PT" sz="9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800" b="1" dirty="0">
                          <a:solidFill>
                            <a:schemeClr val="tx1"/>
                          </a:solidFill>
                          <a:effectLst/>
                        </a:rPr>
                        <a:t>R</a:t>
                      </a:r>
                      <a:endParaRPr lang="pt-PT" sz="9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800" b="1" dirty="0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endParaRPr lang="pt-PT" sz="9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800" b="1" dirty="0" smtClean="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pt-PT" sz="9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800" b="1" dirty="0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endParaRPr lang="pt-PT" sz="9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800" b="1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pt-PT" sz="9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800" b="1" dirty="0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endParaRPr lang="pt-PT" sz="9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800" b="1" dirty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pt-PT" sz="9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874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800" b="1" dirty="0" smtClean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r>
                        <a:rPr lang="pt-PT" sz="18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PT" sz="9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874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874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effectLst/>
                        </a:rPr>
                        <a:t> </a:t>
                      </a:r>
                      <a:endParaRPr lang="pt-PT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effectLst/>
                        </a:rPr>
                        <a:t> </a:t>
                      </a:r>
                      <a:endParaRPr lang="pt-PT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effectLst/>
                        </a:rPr>
                        <a:t> </a:t>
                      </a:r>
                      <a:endParaRPr lang="pt-PT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874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effectLst/>
                        </a:rPr>
                        <a:t> </a:t>
                      </a:r>
                      <a:endParaRPr lang="pt-PT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effectLst/>
                        </a:rPr>
                        <a:t> </a:t>
                      </a:r>
                      <a:endParaRPr lang="pt-PT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874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effectLst/>
                        </a:rPr>
                        <a:t> </a:t>
                      </a:r>
                      <a:endParaRPr lang="pt-PT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effectLst/>
                        </a:rPr>
                        <a:t> </a:t>
                      </a:r>
                      <a:endParaRPr lang="pt-PT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874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effectLst/>
                        </a:rPr>
                        <a:t> </a:t>
                      </a:r>
                      <a:endParaRPr lang="pt-PT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effectLst/>
                        </a:rPr>
                        <a:t> </a:t>
                      </a:r>
                      <a:endParaRPr lang="pt-PT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effectLst/>
                        </a:rPr>
                        <a:t> </a:t>
                      </a:r>
                      <a:endParaRPr lang="pt-PT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effectLst/>
                        </a:rPr>
                        <a:t> </a:t>
                      </a:r>
                      <a:endParaRPr lang="pt-PT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874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effectLst/>
                        </a:rPr>
                        <a:t> </a:t>
                      </a:r>
                      <a:endParaRPr lang="pt-PT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effectLst/>
                        </a:rPr>
                        <a:t> </a:t>
                      </a:r>
                      <a:endParaRPr lang="pt-PT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effectLst/>
                        </a:rPr>
                        <a:t> </a:t>
                      </a:r>
                      <a:endParaRPr lang="pt-PT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effectLst/>
                        </a:rPr>
                        <a:t> </a:t>
                      </a:r>
                      <a:endParaRPr lang="pt-PT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effectLst/>
                        </a:rPr>
                        <a:t> </a:t>
                      </a:r>
                      <a:endParaRPr lang="pt-PT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effectLst/>
                        </a:rPr>
                        <a:t> </a:t>
                      </a:r>
                      <a:endParaRPr lang="pt-PT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874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874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P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6646770"/>
              </p:ext>
            </p:extLst>
          </p:nvPr>
        </p:nvGraphicFramePr>
        <p:xfrm>
          <a:off x="1783080" y="3576637"/>
          <a:ext cx="609600" cy="20544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9600"/>
              </a:tblGrid>
              <a:tr h="282897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8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</a:p>
                  </a:txBody>
                  <a:tcPr marL="45146" marR="451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17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800" b="1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S</a:t>
                      </a:r>
                      <a:endParaRPr lang="pt-PT" sz="18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828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T</a:t>
                      </a:r>
                      <a:endParaRPr lang="pt-PT" sz="18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828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R</a:t>
                      </a:r>
                      <a:r>
                        <a:rPr lang="pt-PT" sz="18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pt-PT" sz="18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828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E</a:t>
                      </a:r>
                      <a:r>
                        <a:rPr lang="pt-PT" sz="18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pt-PT" sz="18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828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L</a:t>
                      </a:r>
                      <a:endParaRPr lang="pt-PT" sz="18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486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A</a:t>
                      </a:r>
                      <a:endParaRPr lang="pt-PT" sz="18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4052740"/>
              </p:ext>
            </p:extLst>
          </p:nvPr>
        </p:nvGraphicFramePr>
        <p:xfrm>
          <a:off x="1324293" y="3568207"/>
          <a:ext cx="489267" cy="20544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9267"/>
              </a:tblGrid>
              <a:tr h="282938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8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</a:t>
                      </a:r>
                    </a:p>
                  </a:txBody>
                  <a:tcPr marL="45146" marR="451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628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800" b="1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A</a:t>
                      </a:r>
                      <a:endParaRPr lang="pt-PT" sz="18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829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L</a:t>
                      </a:r>
                      <a:endParaRPr lang="pt-PT" sz="18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829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Á</a:t>
                      </a:r>
                      <a:r>
                        <a:rPr lang="pt-PT" sz="18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pt-PT" sz="18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829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X</a:t>
                      </a:r>
                      <a:r>
                        <a:rPr lang="pt-PT" sz="18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pt-PT" sz="18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829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I</a:t>
                      </a:r>
                      <a:endParaRPr lang="pt-PT" sz="18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829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A</a:t>
                      </a:r>
                      <a:endParaRPr lang="pt-PT" sz="18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9415832"/>
              </p:ext>
            </p:extLst>
          </p:nvPr>
        </p:nvGraphicFramePr>
        <p:xfrm>
          <a:off x="2421573" y="2667001"/>
          <a:ext cx="504507" cy="1799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4507"/>
              </a:tblGrid>
              <a:tr h="2841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C</a:t>
                      </a:r>
                      <a:endParaRPr lang="pt-PT" sz="9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17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r>
                        <a:rPr lang="pt-PT" sz="18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O</a:t>
                      </a:r>
                      <a:endParaRPr lang="pt-PT" sz="9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41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r>
                        <a:rPr lang="pt-PT" sz="18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M</a:t>
                      </a:r>
                      <a:endParaRPr lang="pt-PT" sz="9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4177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r>
                        <a:rPr lang="pt-PT" sz="18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E</a:t>
                      </a:r>
                      <a:endParaRPr lang="pt-PT" sz="100" dirty="0" smtClean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41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8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  <a:endParaRPr lang="pt-PT" sz="9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841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8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pt-PT" sz="1800" b="1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" name="Tabela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5581827"/>
              </p:ext>
            </p:extLst>
          </p:nvPr>
        </p:nvGraphicFramePr>
        <p:xfrm>
          <a:off x="2954408" y="2636521"/>
          <a:ext cx="520312" cy="26899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0312"/>
              </a:tblGrid>
              <a:tr h="29062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</a:t>
                      </a:r>
                      <a:endParaRPr lang="pt-PT" sz="9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19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r>
                        <a:rPr lang="pt-PT" sz="18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U</a:t>
                      </a:r>
                      <a:endParaRPr lang="pt-PT" sz="9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062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r>
                        <a:rPr lang="pt-PT" sz="18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P</a:t>
                      </a:r>
                      <a:endParaRPr lang="pt-PT" sz="9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0627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r>
                        <a:rPr lang="pt-PT" sz="18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E</a:t>
                      </a:r>
                      <a:endParaRPr lang="pt-PT" sz="100" dirty="0" smtClean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062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800" b="1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R</a:t>
                      </a:r>
                      <a:endParaRPr lang="pt-PT" sz="9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9062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8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pt-PT" sz="1800" b="1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9062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O</a:t>
                      </a:r>
                      <a:endParaRPr lang="pt-PT" sz="18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9062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V</a:t>
                      </a:r>
                      <a:r>
                        <a:rPr lang="pt-PT" sz="18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pt-PT" sz="18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9062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A</a:t>
                      </a:r>
                      <a:endParaRPr lang="pt-PT" sz="18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" name="Tabela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6302261"/>
              </p:ext>
            </p:extLst>
          </p:nvPr>
        </p:nvGraphicFramePr>
        <p:xfrm>
          <a:off x="3505200" y="3276600"/>
          <a:ext cx="487680" cy="20387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7680"/>
              </a:tblGrid>
              <a:tr h="289560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A</a:t>
                      </a:r>
                      <a:endParaRPr lang="pt-PT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 marL="45146" marR="451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9560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N</a:t>
                      </a:r>
                      <a:endParaRPr lang="pt-PT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 marL="45146" marR="451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9560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 marL="45146" marR="451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8956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800" b="1" dirty="0" smtClean="0">
                          <a:solidFill>
                            <a:schemeClr val="tx1"/>
                          </a:solidFill>
                          <a:effectLst/>
                        </a:rPr>
                        <a:t>- </a:t>
                      </a:r>
                      <a:endParaRPr lang="pt-PT" sz="900" b="1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895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L</a:t>
                      </a:r>
                      <a:endParaRPr lang="pt-PT" sz="18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895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U</a:t>
                      </a:r>
                      <a:r>
                        <a:rPr lang="pt-PT" sz="18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pt-PT" sz="18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895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Z</a:t>
                      </a:r>
                      <a:endParaRPr lang="pt-PT" sz="18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" name="Tabel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4098519"/>
              </p:ext>
            </p:extLst>
          </p:nvPr>
        </p:nvGraphicFramePr>
        <p:xfrm>
          <a:off x="4021773" y="3261360"/>
          <a:ext cx="534987" cy="32284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4987"/>
              </a:tblGrid>
              <a:tr h="2923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C</a:t>
                      </a:r>
                      <a:endParaRPr lang="pt-PT" sz="9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331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r>
                        <a:rPr lang="pt-PT" sz="18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O</a:t>
                      </a:r>
                      <a:endParaRPr lang="pt-PT" sz="100" dirty="0" smtClean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3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800" b="1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N</a:t>
                      </a:r>
                      <a:endParaRPr lang="pt-PT" sz="9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923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8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endParaRPr lang="pt-PT" sz="1800" b="1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923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T</a:t>
                      </a:r>
                      <a:endParaRPr lang="pt-PT" sz="18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923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E</a:t>
                      </a:r>
                      <a:r>
                        <a:rPr lang="pt-PT" sz="18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pt-PT" sz="18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923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L</a:t>
                      </a:r>
                      <a:endParaRPr lang="pt-PT" sz="18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923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8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pt-PT" sz="1800" b="1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923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Ç</a:t>
                      </a:r>
                      <a:endParaRPr lang="pt-PT" sz="18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923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Ã</a:t>
                      </a:r>
                      <a:endParaRPr lang="pt-PT" sz="18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923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O</a:t>
                      </a:r>
                      <a:endParaRPr lang="pt-PT" sz="18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" name="Tabela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0423229"/>
              </p:ext>
            </p:extLst>
          </p:nvPr>
        </p:nvGraphicFramePr>
        <p:xfrm>
          <a:off x="4585653" y="2941321"/>
          <a:ext cx="566032" cy="12196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6032"/>
              </a:tblGrid>
              <a:tr h="3391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r>
                        <a:rPr lang="pt-PT" sz="18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H</a:t>
                      </a:r>
                      <a:endParaRPr lang="pt-PT" sz="9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82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r>
                        <a:rPr lang="pt-PT" sz="18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A</a:t>
                      </a:r>
                      <a:endParaRPr lang="pt-PT" sz="9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8255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r>
                        <a:rPr lang="pt-PT" sz="18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L</a:t>
                      </a:r>
                      <a:endParaRPr lang="pt-PT" sz="100" dirty="0" smtClean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82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800" b="1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O</a:t>
                      </a:r>
                      <a:endParaRPr lang="pt-PT" sz="9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1" name="Tabela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4298740"/>
              </p:ext>
            </p:extLst>
          </p:nvPr>
        </p:nvGraphicFramePr>
        <p:xfrm>
          <a:off x="5134293" y="3855720"/>
          <a:ext cx="546220" cy="20544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6220"/>
              </a:tblGrid>
              <a:tr h="2874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800" b="1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M</a:t>
                      </a:r>
                      <a:endParaRPr lang="pt-PT" sz="9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874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8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endParaRPr lang="pt-PT" sz="1800" b="1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874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T</a:t>
                      </a:r>
                      <a:endParaRPr lang="pt-PT" sz="18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874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E</a:t>
                      </a:r>
                      <a:r>
                        <a:rPr lang="pt-PT" sz="18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pt-PT" sz="18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874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O</a:t>
                      </a:r>
                      <a:endParaRPr lang="pt-PT" sz="18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874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8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endParaRPr lang="pt-PT" sz="1800" b="1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874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O</a:t>
                      </a:r>
                      <a:endParaRPr lang="pt-PT" sz="18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" name="Tabela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3497349"/>
              </p:ext>
            </p:extLst>
          </p:nvPr>
        </p:nvGraphicFramePr>
        <p:xfrm>
          <a:off x="5684520" y="2058729"/>
          <a:ext cx="546220" cy="26801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6220"/>
              </a:tblGrid>
              <a:tr h="2874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8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</a:t>
                      </a:r>
                      <a:endParaRPr lang="pt-PT" sz="14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874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r>
                        <a:rPr lang="pt-PT" sz="18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S</a:t>
                      </a:r>
                      <a:endParaRPr lang="pt-PT" sz="9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742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r>
                        <a:rPr lang="pt-PT" sz="18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A</a:t>
                      </a:r>
                      <a:endParaRPr lang="pt-PT" sz="100" dirty="0" smtClean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82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r>
                        <a:rPr lang="pt-PT" sz="18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  <a:endParaRPr lang="pt-PT" sz="9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74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r>
                        <a:rPr lang="pt-PT" sz="18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É</a:t>
                      </a:r>
                      <a:endParaRPr lang="pt-PT" sz="9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742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r>
                        <a:rPr lang="pt-PT" sz="18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L</a:t>
                      </a:r>
                      <a:endParaRPr lang="pt-PT" sz="100" dirty="0" smtClean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74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800" b="1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I</a:t>
                      </a:r>
                      <a:endParaRPr lang="pt-PT" sz="9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874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8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pt-PT" sz="1800" b="1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874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E</a:t>
                      </a:r>
                      <a:endParaRPr lang="pt-PT" sz="18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3" name="Tabela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8806181"/>
              </p:ext>
            </p:extLst>
          </p:nvPr>
        </p:nvGraphicFramePr>
        <p:xfrm>
          <a:off x="6231573" y="3291840"/>
          <a:ext cx="546220" cy="20544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6220"/>
              </a:tblGrid>
              <a:tr h="2874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P</a:t>
                      </a:r>
                      <a:endParaRPr lang="pt-PT" sz="9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742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r>
                        <a:rPr lang="pt-PT" sz="18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L</a:t>
                      </a:r>
                      <a:endParaRPr lang="pt-PT" sz="100" dirty="0" smtClean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74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800" b="1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A</a:t>
                      </a:r>
                      <a:endParaRPr lang="pt-PT" sz="9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874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8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pt-PT" sz="1800" b="1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874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E</a:t>
                      </a:r>
                      <a:endParaRPr lang="pt-PT" sz="18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874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8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pt-PT" sz="1800" b="1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874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A</a:t>
                      </a:r>
                      <a:endParaRPr lang="pt-PT" sz="18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6" marR="451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9126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3.bp.blogspot.com/-MJJMDaPrrdc/TgeguxdC8CI/AAAAAAAAAP0/EvJqK811pRY/s1600/Constela%25C3%25A7%25C3%25B5es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3777" y="3884206"/>
            <a:ext cx="4204447" cy="2838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tângulo 4"/>
          <p:cNvSpPr/>
          <p:nvPr/>
        </p:nvSpPr>
        <p:spPr>
          <a:xfrm>
            <a:off x="571949" y="775663"/>
            <a:ext cx="11452411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8428038" algn="l"/>
              </a:tabLst>
            </a:pPr>
            <a:r>
              <a:rPr lang="pt-PT" sz="2400" dirty="0">
                <a:solidFill>
                  <a:srgbClr val="000000"/>
                </a:solidFill>
                <a:latin typeface="Arial Narrow" panose="020B0606020202030204" pitchFamily="34" charset="0"/>
              </a:rPr>
              <a:t>Do ponto de vista moderno, as </a:t>
            </a:r>
            <a:r>
              <a:rPr lang="pt-PT" sz="2800" b="1" dirty="0">
                <a:solidFill>
                  <a:srgbClr val="000000"/>
                </a:solidFill>
                <a:latin typeface="Arial Narrow" panose="020B0606020202030204" pitchFamily="34" charset="0"/>
              </a:rPr>
              <a:t>constelações</a:t>
            </a:r>
            <a:r>
              <a:rPr lang="pt-PT" sz="2400" dirty="0">
                <a:solidFill>
                  <a:srgbClr val="000000"/>
                </a:solidFill>
                <a:latin typeface="Arial Narrow" panose="020B0606020202030204" pitchFamily="34" charset="0"/>
              </a:rPr>
              <a:t> não são grupos de estrelas </a:t>
            </a:r>
            <a:r>
              <a:rPr lang="pt-PT" sz="24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mas </a:t>
            </a:r>
            <a:r>
              <a:rPr lang="pt-PT" sz="2400" dirty="0">
                <a:solidFill>
                  <a:srgbClr val="000000"/>
                </a:solidFill>
                <a:latin typeface="Arial Narrow" panose="020B0606020202030204" pitchFamily="34" charset="0"/>
              </a:rPr>
              <a:t>sim áreas no céu, que o subdividem </a:t>
            </a:r>
            <a:r>
              <a:rPr lang="pt-PT" sz="24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de um </a:t>
            </a:r>
            <a:r>
              <a:rPr lang="pt-PT" sz="2400" dirty="0">
                <a:solidFill>
                  <a:srgbClr val="000000"/>
                </a:solidFill>
                <a:latin typeface="Arial Narrow" panose="020B0606020202030204" pitchFamily="34" charset="0"/>
              </a:rPr>
              <a:t>modo mais ou menos </a:t>
            </a:r>
            <a:r>
              <a:rPr lang="pt-PT" sz="24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histórico-lógico</a:t>
            </a:r>
            <a:r>
              <a:rPr lang="pt-PT" sz="2400" dirty="0">
                <a:solidFill>
                  <a:srgbClr val="000000"/>
                </a:solidFill>
                <a:latin typeface="Arial Narrow" panose="020B0606020202030204" pitchFamily="34" charset="0"/>
              </a:rPr>
              <a:t>, ajudando a trazer alguma ordem e associação à distribuição </a:t>
            </a:r>
            <a:r>
              <a:rPr lang="pt-PT" sz="24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de </a:t>
            </a:r>
            <a:r>
              <a:rPr lang="pt-PT" sz="2400" dirty="0">
                <a:solidFill>
                  <a:srgbClr val="000000"/>
                </a:solidFill>
                <a:latin typeface="Arial Narrow" panose="020B0606020202030204" pitchFamily="34" charset="0"/>
              </a:rPr>
              <a:t>estrelas do </a:t>
            </a:r>
            <a:r>
              <a:rPr lang="pt-PT" sz="24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céu noturno</a:t>
            </a:r>
            <a:r>
              <a:rPr lang="pt-PT" sz="2400" dirty="0">
                <a:solidFill>
                  <a:srgbClr val="000000"/>
                </a:solidFill>
                <a:latin typeface="Arial Narrow" panose="020B0606020202030204" pitchFamily="34" charset="0"/>
              </a:rPr>
              <a:t>. Pela definição da IAU, uma constelação é uma área poligonal delimitada por segmentos ao longo </a:t>
            </a:r>
            <a:r>
              <a:rPr lang="pt-PT" sz="24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das coordenadas </a:t>
            </a:r>
            <a:r>
              <a:rPr lang="pt-PT" sz="2400" dirty="0">
                <a:solidFill>
                  <a:srgbClr val="000000"/>
                </a:solidFill>
                <a:latin typeface="Arial Narrow" panose="020B0606020202030204" pitchFamily="34" charset="0"/>
              </a:rPr>
              <a:t>equatoriais celestes, escolhida de modo a conter as estrelas historicamente associadas às </a:t>
            </a:r>
            <a:r>
              <a:rPr lang="pt-PT" sz="24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constelações mitológicas </a:t>
            </a:r>
            <a:r>
              <a:rPr lang="pt-PT" sz="2400" dirty="0">
                <a:solidFill>
                  <a:srgbClr val="000000"/>
                </a:solidFill>
                <a:latin typeface="Arial Narrow" panose="020B0606020202030204" pitchFamily="34" charset="0"/>
              </a:rPr>
              <a:t>ou clássicas. Porém, no hemisfério Sul a IAU deparou-se com vastas zonas onde não havia tradição </a:t>
            </a:r>
            <a:r>
              <a:rPr lang="pt-PT" sz="24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cultural alguma </a:t>
            </a:r>
            <a:r>
              <a:rPr lang="pt-PT" sz="2400" dirty="0">
                <a:solidFill>
                  <a:srgbClr val="000000"/>
                </a:solidFill>
                <a:latin typeface="Arial Narrow" panose="020B0606020202030204" pitchFamily="34" charset="0"/>
              </a:rPr>
              <a:t>entre os povos austrais, que criasse constelações ou separações racionais entre regiões de estrelas e, por isso</a:t>
            </a:r>
            <a:r>
              <a:rPr lang="pt-PT" sz="24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, foram </a:t>
            </a:r>
            <a:r>
              <a:rPr lang="pt-PT" sz="2400" dirty="0">
                <a:solidFill>
                  <a:srgbClr val="000000"/>
                </a:solidFill>
                <a:latin typeface="Arial Narrow" panose="020B0606020202030204" pitchFamily="34" charset="0"/>
              </a:rPr>
              <a:t>criadas divisões arbitrárias no céu pelos astrónomos modernos</a:t>
            </a:r>
            <a:r>
              <a:rPr lang="pt-PT" sz="24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.</a:t>
            </a:r>
            <a:endParaRPr lang="pt-PT" sz="2400" dirty="0">
              <a:solidFill>
                <a:srgbClr val="0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154193" y="121024"/>
            <a:ext cx="11854031" cy="48409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t-PT" sz="2000" b="1" dirty="0" smtClean="0"/>
              <a:t>Artigo de divulgação científica                                                </a:t>
            </a:r>
            <a:r>
              <a:rPr lang="pt-PT" sz="2400" b="1" dirty="0" smtClean="0">
                <a:solidFill>
                  <a:schemeClr val="tx1"/>
                </a:solidFill>
              </a:rPr>
              <a:t>“A Via Láctea” </a:t>
            </a:r>
            <a:r>
              <a:rPr lang="pt-PT" sz="1800" b="1" dirty="0" smtClean="0">
                <a:solidFill>
                  <a:schemeClr val="tx1"/>
                </a:solidFill>
              </a:rPr>
              <a:t>(manual pp. 23-26)</a:t>
            </a:r>
            <a:endParaRPr lang="pt-PT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9001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4991294"/>
              </p:ext>
            </p:extLst>
          </p:nvPr>
        </p:nvGraphicFramePr>
        <p:xfrm>
          <a:off x="624840" y="842208"/>
          <a:ext cx="4831080" cy="5954832"/>
        </p:xfrm>
        <a:graphic>
          <a:graphicData uri="http://schemas.openxmlformats.org/drawingml/2006/table">
            <a:tbl>
              <a:tblPr/>
              <a:tblGrid>
                <a:gridCol w="2415540"/>
                <a:gridCol w="2415540"/>
              </a:tblGrid>
              <a:tr h="360000">
                <a:tc>
                  <a:txBody>
                    <a:bodyPr/>
                    <a:lstStyle/>
                    <a:p>
                      <a:pPr algn="l"/>
                      <a:r>
                        <a:rPr lang="pt-PT" sz="1800" b="1" dirty="0" smtClean="0">
                          <a:effectLst/>
                          <a:latin typeface="Arial Narrow" panose="020B0606020202030204" pitchFamily="34" charset="0"/>
                        </a:rPr>
                        <a:t>Nome latino</a:t>
                      </a:r>
                      <a:endParaRPr lang="pt-PT" sz="1800" b="1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4985" marR="24985" marT="12492" marB="12492" anchor="ctr">
                    <a:lnL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8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PT" sz="1800" b="1" dirty="0">
                          <a:effectLst/>
                          <a:latin typeface="Arial Narrow" panose="020B0606020202030204" pitchFamily="34" charset="0"/>
                        </a:rPr>
                        <a:t>Nome em português</a:t>
                      </a:r>
                    </a:p>
                  </a:txBody>
                  <a:tcPr marL="24985" marR="24985" marT="12492" marB="12492" anchor="ctr">
                    <a:lnL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8FF"/>
                    </a:solidFill>
                  </a:tcPr>
                </a:tc>
              </a:tr>
              <a:tr h="297053">
                <a:tc>
                  <a:txBody>
                    <a:bodyPr/>
                    <a:lstStyle/>
                    <a:p>
                      <a:pPr algn="l"/>
                      <a:r>
                        <a:rPr lang="pt-PT" sz="1800" dirty="0">
                          <a:latin typeface="Arial Narrow" panose="020B0606020202030204" pitchFamily="34" charset="0"/>
                        </a:rPr>
                        <a:t>Ara</a:t>
                      </a:r>
                    </a:p>
                  </a:txBody>
                  <a:tcPr marL="24985" marR="24985" marT="12492" marB="1249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PT" sz="1800" dirty="0">
                          <a:latin typeface="Arial Narrow" panose="020B0606020202030204" pitchFamily="34" charset="0"/>
                        </a:rPr>
                        <a:t>Altar</a:t>
                      </a:r>
                    </a:p>
                  </a:txBody>
                  <a:tcPr marL="24985" marR="24985" marT="12492" marB="1249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7053">
                <a:tc>
                  <a:txBody>
                    <a:bodyPr/>
                    <a:lstStyle/>
                    <a:p>
                      <a:pPr algn="l"/>
                      <a:r>
                        <a:rPr lang="pt-PT" sz="1800" dirty="0" err="1">
                          <a:effectLst/>
                          <a:latin typeface="Arial Narrow" panose="020B0606020202030204" pitchFamily="34" charset="0"/>
                        </a:rPr>
                        <a:t>Andromeda</a:t>
                      </a:r>
                      <a:endParaRPr lang="pt-PT" sz="1800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4985" marR="24985" marT="12492" marB="12492" anchor="ctr">
                    <a:lnL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8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PT" sz="1800" smtClean="0">
                          <a:effectLst/>
                          <a:latin typeface="Arial Narrow" panose="020B0606020202030204" pitchFamily="34" charset="0"/>
                        </a:rPr>
                        <a:t>Andrómeda</a:t>
                      </a:r>
                      <a:endParaRPr lang="pt-PT" sz="1800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4985" marR="24985" marT="12492" marB="12492" anchor="ctr">
                    <a:lnL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8FF"/>
                    </a:solidFill>
                  </a:tcPr>
                </a:tc>
              </a:tr>
              <a:tr h="297053">
                <a:tc>
                  <a:txBody>
                    <a:bodyPr/>
                    <a:lstStyle/>
                    <a:p>
                      <a:pPr algn="l"/>
                      <a:r>
                        <a:rPr lang="pt-PT" sz="1800" dirty="0" err="1">
                          <a:latin typeface="Arial Narrow" panose="020B0606020202030204" pitchFamily="34" charset="0"/>
                        </a:rPr>
                        <a:t>Aquarius</a:t>
                      </a:r>
                      <a:endParaRPr lang="pt-PT" sz="1800" dirty="0">
                        <a:latin typeface="Arial Narrow" panose="020B0606020202030204" pitchFamily="34" charset="0"/>
                      </a:endParaRPr>
                    </a:p>
                  </a:txBody>
                  <a:tcPr marL="24985" marR="24985" marT="12492" marB="1249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PT" sz="1800" dirty="0">
                          <a:latin typeface="Arial Narrow" panose="020B0606020202030204" pitchFamily="34" charset="0"/>
                        </a:rPr>
                        <a:t>Aquário</a:t>
                      </a:r>
                    </a:p>
                  </a:txBody>
                  <a:tcPr marL="24985" marR="24985" marT="12492" marB="1249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7053">
                <a:tc>
                  <a:txBody>
                    <a:bodyPr/>
                    <a:lstStyle/>
                    <a:p>
                      <a:pPr algn="l"/>
                      <a:r>
                        <a:rPr lang="pt-PT" sz="1800" dirty="0">
                          <a:effectLst/>
                          <a:latin typeface="Arial Narrow" panose="020B0606020202030204" pitchFamily="34" charset="0"/>
                        </a:rPr>
                        <a:t>Apus</a:t>
                      </a:r>
                    </a:p>
                  </a:txBody>
                  <a:tcPr marL="24985" marR="24985" marT="12492" marB="12492" anchor="ctr">
                    <a:lnL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8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PT" sz="1800" dirty="0">
                          <a:effectLst/>
                          <a:latin typeface="Arial Narrow" panose="020B0606020202030204" pitchFamily="34" charset="0"/>
                        </a:rPr>
                        <a:t>Ave do Paraíso</a:t>
                      </a:r>
                    </a:p>
                  </a:txBody>
                  <a:tcPr marL="24985" marR="24985" marT="12492" marB="12492" anchor="ctr">
                    <a:lnL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8FF"/>
                    </a:solidFill>
                  </a:tcPr>
                </a:tc>
              </a:tr>
              <a:tr h="297053">
                <a:tc>
                  <a:txBody>
                    <a:bodyPr/>
                    <a:lstStyle/>
                    <a:p>
                      <a:pPr algn="l"/>
                      <a:r>
                        <a:rPr lang="pt-PT" sz="1800">
                          <a:latin typeface="Arial Narrow" panose="020B0606020202030204" pitchFamily="34" charset="0"/>
                        </a:rPr>
                        <a:t>Aquila</a:t>
                      </a:r>
                    </a:p>
                  </a:txBody>
                  <a:tcPr marL="24985" marR="24985" marT="12492" marB="1249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PT" sz="1800" dirty="0">
                          <a:latin typeface="Arial Narrow" panose="020B0606020202030204" pitchFamily="34" charset="0"/>
                        </a:rPr>
                        <a:t>Águia</a:t>
                      </a:r>
                    </a:p>
                  </a:txBody>
                  <a:tcPr marL="24985" marR="24985" marT="12492" marB="1249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7053">
                <a:tc>
                  <a:txBody>
                    <a:bodyPr/>
                    <a:lstStyle/>
                    <a:p>
                      <a:pPr algn="l"/>
                      <a:r>
                        <a:rPr lang="pt-PT" sz="1800">
                          <a:effectLst/>
                          <a:latin typeface="Arial Narrow" panose="020B0606020202030204" pitchFamily="34" charset="0"/>
                        </a:rPr>
                        <a:t>Libra</a:t>
                      </a:r>
                    </a:p>
                  </a:txBody>
                  <a:tcPr marL="24985" marR="24985" marT="12492" marB="12492" anchor="ctr">
                    <a:lnL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8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PT" sz="1800" dirty="0">
                          <a:effectLst/>
                          <a:latin typeface="Arial Narrow" panose="020B0606020202030204" pitchFamily="34" charset="0"/>
                        </a:rPr>
                        <a:t>Balança</a:t>
                      </a:r>
                    </a:p>
                  </a:txBody>
                  <a:tcPr marL="24985" marR="24985" marT="12492" marB="12492" anchor="ctr">
                    <a:lnL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8FF"/>
                    </a:solidFill>
                  </a:tcPr>
                </a:tc>
              </a:tr>
              <a:tr h="297053">
                <a:tc>
                  <a:txBody>
                    <a:bodyPr/>
                    <a:lstStyle/>
                    <a:p>
                      <a:pPr algn="l"/>
                      <a:r>
                        <a:rPr lang="pt-PT" sz="1800">
                          <a:latin typeface="Arial Narrow" panose="020B0606020202030204" pitchFamily="34" charset="0"/>
                        </a:rPr>
                        <a:t>Cetus</a:t>
                      </a:r>
                    </a:p>
                  </a:txBody>
                  <a:tcPr marL="24985" marR="24985" marT="12492" marB="1249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PT" sz="1800" dirty="0">
                          <a:latin typeface="Arial Narrow" panose="020B0606020202030204" pitchFamily="34" charset="0"/>
                        </a:rPr>
                        <a:t>Baleia</a:t>
                      </a:r>
                    </a:p>
                  </a:txBody>
                  <a:tcPr marL="24985" marR="24985" marT="12492" marB="1249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7053">
                <a:tc>
                  <a:txBody>
                    <a:bodyPr/>
                    <a:lstStyle/>
                    <a:p>
                      <a:pPr algn="l"/>
                      <a:r>
                        <a:rPr lang="pt-PT" sz="1800">
                          <a:effectLst/>
                          <a:latin typeface="Arial Narrow" panose="020B0606020202030204" pitchFamily="34" charset="0"/>
                        </a:rPr>
                        <a:t>Bootes</a:t>
                      </a:r>
                    </a:p>
                  </a:txBody>
                  <a:tcPr marL="24985" marR="24985" marT="12492" marB="12492" anchor="ctr">
                    <a:lnL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8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PT" sz="1800" dirty="0">
                          <a:effectLst/>
                          <a:latin typeface="Arial Narrow" panose="020B0606020202030204" pitchFamily="34" charset="0"/>
                        </a:rPr>
                        <a:t>Boieiro</a:t>
                      </a:r>
                    </a:p>
                  </a:txBody>
                  <a:tcPr marL="24985" marR="24985" marT="12492" marB="12492" anchor="ctr">
                    <a:lnL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8FF"/>
                    </a:solidFill>
                  </a:tcPr>
                </a:tc>
              </a:tr>
              <a:tr h="297053">
                <a:tc>
                  <a:txBody>
                    <a:bodyPr/>
                    <a:lstStyle/>
                    <a:p>
                      <a:pPr algn="l"/>
                      <a:r>
                        <a:rPr lang="pt-PT" sz="1800">
                          <a:latin typeface="Arial Narrow" panose="020B0606020202030204" pitchFamily="34" charset="0"/>
                        </a:rPr>
                        <a:t>Caelum</a:t>
                      </a:r>
                    </a:p>
                  </a:txBody>
                  <a:tcPr marL="24985" marR="24985" marT="12492" marB="1249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PT" sz="1800" dirty="0">
                          <a:latin typeface="Arial Narrow" panose="020B0606020202030204" pitchFamily="34" charset="0"/>
                        </a:rPr>
                        <a:t>Buril (do Escultor)</a:t>
                      </a:r>
                    </a:p>
                  </a:txBody>
                  <a:tcPr marL="24985" marR="24985" marT="12492" marB="1249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7053">
                <a:tc>
                  <a:txBody>
                    <a:bodyPr/>
                    <a:lstStyle/>
                    <a:p>
                      <a:pPr algn="l"/>
                      <a:r>
                        <a:rPr lang="pt-PT" sz="1800">
                          <a:effectLst/>
                          <a:latin typeface="Arial Narrow" panose="020B0606020202030204" pitchFamily="34" charset="0"/>
                        </a:rPr>
                        <a:t>Pyxis</a:t>
                      </a:r>
                    </a:p>
                  </a:txBody>
                  <a:tcPr marL="24985" marR="24985" marT="12492" marB="12492" anchor="ctr">
                    <a:lnL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8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PT" sz="1800" dirty="0">
                          <a:effectLst/>
                          <a:latin typeface="Arial Narrow" panose="020B0606020202030204" pitchFamily="34" charset="0"/>
                        </a:rPr>
                        <a:t>Bússola</a:t>
                      </a:r>
                    </a:p>
                  </a:txBody>
                  <a:tcPr marL="24985" marR="24985" marT="12492" marB="12492" anchor="ctr">
                    <a:lnL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8FF"/>
                    </a:solidFill>
                  </a:tcPr>
                </a:tc>
              </a:tr>
              <a:tr h="351144">
                <a:tc>
                  <a:txBody>
                    <a:bodyPr/>
                    <a:lstStyle/>
                    <a:p>
                      <a:pPr algn="l"/>
                      <a:r>
                        <a:rPr lang="pt-PT" sz="1800">
                          <a:latin typeface="Arial Narrow" panose="020B0606020202030204" pitchFamily="34" charset="0"/>
                        </a:rPr>
                        <a:t>Coma Berenices</a:t>
                      </a:r>
                    </a:p>
                  </a:txBody>
                  <a:tcPr marL="24985" marR="24985" marT="12492" marB="1249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PT" sz="1800" dirty="0">
                          <a:latin typeface="Arial Narrow" panose="020B0606020202030204" pitchFamily="34" charset="0"/>
                        </a:rPr>
                        <a:t>Cabeleira de Berenice</a:t>
                      </a:r>
                    </a:p>
                  </a:txBody>
                  <a:tcPr marL="24985" marR="24985" marT="12492" marB="1249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1144">
                <a:tc>
                  <a:txBody>
                    <a:bodyPr/>
                    <a:lstStyle/>
                    <a:p>
                      <a:pPr algn="l"/>
                      <a:r>
                        <a:rPr lang="pt-PT" sz="1800">
                          <a:effectLst/>
                          <a:latin typeface="Arial Narrow" panose="020B0606020202030204" pitchFamily="34" charset="0"/>
                        </a:rPr>
                        <a:t>Chamaeleon</a:t>
                      </a:r>
                    </a:p>
                  </a:txBody>
                  <a:tcPr marL="24985" marR="24985" marT="12492" marB="12492" anchor="ctr">
                    <a:lnL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8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PT" sz="1800" dirty="0">
                          <a:effectLst/>
                          <a:latin typeface="Arial Narrow" panose="020B0606020202030204" pitchFamily="34" charset="0"/>
                        </a:rPr>
                        <a:t>Camaleão</a:t>
                      </a:r>
                    </a:p>
                  </a:txBody>
                  <a:tcPr marL="24985" marR="24985" marT="12492" marB="12492" anchor="ctr">
                    <a:lnL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8FF"/>
                    </a:solidFill>
                  </a:tcPr>
                </a:tc>
              </a:tr>
              <a:tr h="297053">
                <a:tc>
                  <a:txBody>
                    <a:bodyPr/>
                    <a:lstStyle/>
                    <a:p>
                      <a:pPr algn="l"/>
                      <a:r>
                        <a:rPr lang="pt-PT" sz="1800">
                          <a:latin typeface="Arial Narrow" panose="020B0606020202030204" pitchFamily="34" charset="0"/>
                        </a:rPr>
                        <a:t>Capricornus</a:t>
                      </a:r>
                    </a:p>
                  </a:txBody>
                  <a:tcPr marL="24985" marR="24985" marT="12492" marB="1249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PT" sz="1800" dirty="0">
                          <a:latin typeface="Arial Narrow" panose="020B0606020202030204" pitchFamily="34" charset="0"/>
                        </a:rPr>
                        <a:t>Capricórnio</a:t>
                      </a:r>
                    </a:p>
                  </a:txBody>
                  <a:tcPr marL="24985" marR="24985" marT="12492" marB="1249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1144">
                <a:tc>
                  <a:txBody>
                    <a:bodyPr/>
                    <a:lstStyle/>
                    <a:p>
                      <a:pPr algn="l"/>
                      <a:r>
                        <a:rPr lang="pt-PT" sz="1800">
                          <a:effectLst/>
                          <a:latin typeface="Arial Narrow" panose="020B0606020202030204" pitchFamily="34" charset="0"/>
                        </a:rPr>
                        <a:t>Cancer</a:t>
                      </a:r>
                    </a:p>
                  </a:txBody>
                  <a:tcPr marL="24985" marR="24985" marT="12492" marB="12492" anchor="ctr">
                    <a:lnL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8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PT" sz="1800" dirty="0">
                          <a:effectLst/>
                          <a:latin typeface="Arial Narrow" panose="020B0606020202030204" pitchFamily="34" charset="0"/>
                        </a:rPr>
                        <a:t>Caranguejo (ou Câncer)</a:t>
                      </a:r>
                    </a:p>
                  </a:txBody>
                  <a:tcPr marL="24985" marR="24985" marT="12492" marB="12492" anchor="ctr">
                    <a:lnL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8FF"/>
                    </a:solidFill>
                  </a:tcPr>
                </a:tc>
              </a:tr>
              <a:tr h="351144">
                <a:tc>
                  <a:txBody>
                    <a:bodyPr/>
                    <a:lstStyle/>
                    <a:p>
                      <a:pPr algn="l"/>
                      <a:r>
                        <a:rPr lang="pt-PT" sz="1800">
                          <a:latin typeface="Arial Narrow" panose="020B0606020202030204" pitchFamily="34" charset="0"/>
                        </a:rPr>
                        <a:t>Carina</a:t>
                      </a:r>
                    </a:p>
                  </a:txBody>
                  <a:tcPr marL="24985" marR="24985" marT="12492" marB="1249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PT" sz="1800" dirty="0">
                          <a:latin typeface="Arial Narrow" panose="020B0606020202030204" pitchFamily="34" charset="0"/>
                        </a:rPr>
                        <a:t>Carena (ou Quilha)</a:t>
                      </a:r>
                    </a:p>
                  </a:txBody>
                  <a:tcPr marL="24985" marR="24985" marT="12492" marB="1249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7053">
                <a:tc>
                  <a:txBody>
                    <a:bodyPr/>
                    <a:lstStyle/>
                    <a:p>
                      <a:pPr algn="l"/>
                      <a:r>
                        <a:rPr lang="pt-PT" sz="1800">
                          <a:effectLst/>
                          <a:latin typeface="Arial Narrow" panose="020B0606020202030204" pitchFamily="34" charset="0"/>
                        </a:rPr>
                        <a:t>Aries</a:t>
                      </a:r>
                    </a:p>
                  </a:txBody>
                  <a:tcPr marL="24985" marR="24985" marT="12492" marB="12492" anchor="ctr">
                    <a:lnL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8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PT" sz="1800" dirty="0">
                          <a:effectLst/>
                          <a:latin typeface="Arial Narrow" panose="020B0606020202030204" pitchFamily="34" charset="0"/>
                        </a:rPr>
                        <a:t>Carneiro (ou Áries)</a:t>
                      </a:r>
                    </a:p>
                  </a:txBody>
                  <a:tcPr marL="24985" marR="24985" marT="12492" marB="12492" anchor="ctr">
                    <a:lnL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8FF"/>
                    </a:solidFill>
                  </a:tcPr>
                </a:tc>
              </a:tr>
              <a:tr h="297053">
                <a:tc>
                  <a:txBody>
                    <a:bodyPr/>
                    <a:lstStyle/>
                    <a:p>
                      <a:pPr algn="l"/>
                      <a:r>
                        <a:rPr lang="pt-PT" sz="1800">
                          <a:latin typeface="Arial Narrow" panose="020B0606020202030204" pitchFamily="34" charset="0"/>
                        </a:rPr>
                        <a:t>Cassiopea</a:t>
                      </a:r>
                    </a:p>
                  </a:txBody>
                  <a:tcPr marL="24985" marR="24985" marT="12492" marB="1249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PT" sz="1800" dirty="0" err="1">
                          <a:latin typeface="Arial Narrow" panose="020B0606020202030204" pitchFamily="34" charset="0"/>
                        </a:rPr>
                        <a:t>Cassiopéia</a:t>
                      </a:r>
                      <a:endParaRPr lang="pt-PT" sz="1800" dirty="0">
                        <a:latin typeface="Arial Narrow" panose="020B0606020202030204" pitchFamily="34" charset="0"/>
                      </a:endParaRPr>
                    </a:p>
                  </a:txBody>
                  <a:tcPr marL="24985" marR="24985" marT="12492" marB="1249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7053">
                <a:tc>
                  <a:txBody>
                    <a:bodyPr/>
                    <a:lstStyle/>
                    <a:p>
                      <a:pPr algn="l"/>
                      <a:r>
                        <a:rPr lang="pt-PT" sz="1800">
                          <a:effectLst/>
                          <a:latin typeface="Arial Narrow" panose="020B0606020202030204" pitchFamily="34" charset="0"/>
                        </a:rPr>
                        <a:t>Equuleus</a:t>
                      </a:r>
                    </a:p>
                  </a:txBody>
                  <a:tcPr marL="24985" marR="24985" marT="12492" marB="12492" anchor="ctr">
                    <a:lnL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8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PT" sz="1800" dirty="0">
                          <a:effectLst/>
                          <a:latin typeface="Arial Narrow" panose="020B0606020202030204" pitchFamily="34" charset="0"/>
                        </a:rPr>
                        <a:t>Cavalo Menor</a:t>
                      </a:r>
                    </a:p>
                  </a:txBody>
                  <a:tcPr marL="24985" marR="24985" marT="12492" marB="12492" anchor="ctr">
                    <a:lnL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8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1198265"/>
              </p:ext>
            </p:extLst>
          </p:nvPr>
        </p:nvGraphicFramePr>
        <p:xfrm>
          <a:off x="6307772" y="990592"/>
          <a:ext cx="5135879" cy="5523616"/>
        </p:xfrm>
        <a:graphic>
          <a:graphicData uri="http://schemas.openxmlformats.org/drawingml/2006/table">
            <a:tbl>
              <a:tblPr/>
              <a:tblGrid>
                <a:gridCol w="2239951"/>
                <a:gridCol w="2895928"/>
              </a:tblGrid>
              <a:tr h="345226">
                <a:tc>
                  <a:txBody>
                    <a:bodyPr/>
                    <a:lstStyle/>
                    <a:p>
                      <a:pPr algn="l"/>
                      <a:r>
                        <a:rPr lang="pt-PT" sz="1800" b="1" dirty="0" smtClean="0">
                          <a:effectLst/>
                          <a:latin typeface="Arial Narrow" panose="020B0606020202030204" pitchFamily="34" charset="0"/>
                        </a:rPr>
                        <a:t>Nome latino</a:t>
                      </a:r>
                      <a:endParaRPr lang="pt-PT" sz="1800" b="1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4985" marR="24985" marT="12492" marB="12492" anchor="ctr">
                    <a:lnL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PT" sz="1800" b="1" dirty="0">
                          <a:effectLst/>
                          <a:latin typeface="Arial Narrow" panose="020B0606020202030204" pitchFamily="34" charset="0"/>
                        </a:rPr>
                        <a:t>Nome em português</a:t>
                      </a:r>
                    </a:p>
                  </a:txBody>
                  <a:tcPr marL="24985" marR="24985" marT="12492" marB="12492" anchor="ctr">
                    <a:lnL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5226">
                <a:tc>
                  <a:txBody>
                    <a:bodyPr/>
                    <a:lstStyle/>
                    <a:p>
                      <a:pPr algn="l"/>
                      <a:r>
                        <a:rPr lang="pt-PT" sz="2000" dirty="0" err="1">
                          <a:effectLst/>
                          <a:latin typeface="Arial Narrow" panose="020B0606020202030204" pitchFamily="34" charset="0"/>
                        </a:rPr>
                        <a:t>Sagittarius</a:t>
                      </a:r>
                      <a:endParaRPr lang="pt-PT" sz="2000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33215" marR="33215" marT="16608" marB="16608" anchor="ctr">
                    <a:lnL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8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PT" sz="2000" dirty="0">
                          <a:effectLst/>
                          <a:latin typeface="Arial Narrow" panose="020B0606020202030204" pitchFamily="34" charset="0"/>
                        </a:rPr>
                        <a:t>Sagitário</a:t>
                      </a:r>
                    </a:p>
                  </a:txBody>
                  <a:tcPr marL="33215" marR="33215" marT="16608" marB="16608" anchor="ctr">
                    <a:lnL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8FF"/>
                    </a:solidFill>
                  </a:tcPr>
                </a:tc>
              </a:tr>
              <a:tr h="345226">
                <a:tc>
                  <a:txBody>
                    <a:bodyPr/>
                    <a:lstStyle/>
                    <a:p>
                      <a:pPr algn="l"/>
                      <a:r>
                        <a:rPr lang="pt-PT" sz="2000" dirty="0" err="1">
                          <a:latin typeface="Arial Narrow" panose="020B0606020202030204" pitchFamily="34" charset="0"/>
                        </a:rPr>
                        <a:t>Ophiuchus</a:t>
                      </a:r>
                      <a:endParaRPr lang="pt-PT" sz="2000" dirty="0">
                        <a:latin typeface="Arial Narrow" panose="020B0606020202030204" pitchFamily="34" charset="0"/>
                      </a:endParaRPr>
                    </a:p>
                  </a:txBody>
                  <a:tcPr marL="33215" marR="33215" marT="16608" marB="1660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PT" sz="2000">
                          <a:latin typeface="Arial Narrow" panose="020B0606020202030204" pitchFamily="34" charset="0"/>
                        </a:rPr>
                        <a:t>Serpentário (Ofiúco)</a:t>
                      </a:r>
                    </a:p>
                  </a:txBody>
                  <a:tcPr marL="33215" marR="33215" marT="16608" marB="1660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5226">
                <a:tc>
                  <a:txBody>
                    <a:bodyPr/>
                    <a:lstStyle/>
                    <a:p>
                      <a:pPr algn="l"/>
                      <a:r>
                        <a:rPr lang="pt-PT" sz="2000" dirty="0" err="1">
                          <a:effectLst/>
                          <a:latin typeface="Arial Narrow" panose="020B0606020202030204" pitchFamily="34" charset="0"/>
                        </a:rPr>
                        <a:t>Serpens</a:t>
                      </a:r>
                      <a:endParaRPr lang="pt-PT" sz="2000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33215" marR="33215" marT="16608" marB="16608" anchor="ctr">
                    <a:lnL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8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PT" sz="2000">
                          <a:effectLst/>
                          <a:latin typeface="Arial Narrow" panose="020B0606020202030204" pitchFamily="34" charset="0"/>
                        </a:rPr>
                        <a:t>Serpente (Cabeça e Cauda)</a:t>
                      </a:r>
                    </a:p>
                  </a:txBody>
                  <a:tcPr marL="33215" marR="33215" marT="16608" marB="16608" anchor="ctr">
                    <a:lnL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8FF"/>
                    </a:solidFill>
                  </a:tcPr>
                </a:tc>
              </a:tr>
              <a:tr h="345226">
                <a:tc>
                  <a:txBody>
                    <a:bodyPr/>
                    <a:lstStyle/>
                    <a:p>
                      <a:pPr algn="l"/>
                      <a:r>
                        <a:rPr lang="pt-PT" sz="2000" dirty="0" err="1">
                          <a:latin typeface="Arial Narrow" panose="020B0606020202030204" pitchFamily="34" charset="0"/>
                        </a:rPr>
                        <a:t>Sextans</a:t>
                      </a:r>
                      <a:endParaRPr lang="pt-PT" sz="2000" dirty="0">
                        <a:latin typeface="Arial Narrow" panose="020B0606020202030204" pitchFamily="34" charset="0"/>
                      </a:endParaRPr>
                    </a:p>
                  </a:txBody>
                  <a:tcPr marL="33215" marR="33215" marT="16608" marB="1660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PT" sz="2000" dirty="0">
                          <a:latin typeface="Arial Narrow" panose="020B0606020202030204" pitchFamily="34" charset="0"/>
                        </a:rPr>
                        <a:t>Sextante</a:t>
                      </a:r>
                    </a:p>
                  </a:txBody>
                  <a:tcPr marL="33215" marR="33215" marT="16608" marB="1660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5226">
                <a:tc>
                  <a:txBody>
                    <a:bodyPr/>
                    <a:lstStyle/>
                    <a:p>
                      <a:pPr algn="l"/>
                      <a:r>
                        <a:rPr lang="pt-PT" sz="2000" dirty="0" err="1">
                          <a:effectLst/>
                          <a:latin typeface="Arial Narrow" panose="020B0606020202030204" pitchFamily="34" charset="0"/>
                        </a:rPr>
                        <a:t>Crater</a:t>
                      </a:r>
                      <a:endParaRPr lang="pt-PT" sz="2000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33215" marR="33215" marT="16608" marB="16608" anchor="ctr">
                    <a:lnL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8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PT" sz="2000" dirty="0">
                          <a:effectLst/>
                          <a:latin typeface="Arial Narrow" panose="020B0606020202030204" pitchFamily="34" charset="0"/>
                        </a:rPr>
                        <a:t>Taça</a:t>
                      </a:r>
                    </a:p>
                  </a:txBody>
                  <a:tcPr marL="33215" marR="33215" marT="16608" marB="16608" anchor="ctr">
                    <a:lnL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8FF"/>
                    </a:solidFill>
                  </a:tcPr>
                </a:tc>
              </a:tr>
              <a:tr h="345226">
                <a:tc>
                  <a:txBody>
                    <a:bodyPr/>
                    <a:lstStyle/>
                    <a:p>
                      <a:pPr algn="l"/>
                      <a:r>
                        <a:rPr lang="pt-PT" sz="2000" dirty="0" err="1">
                          <a:latin typeface="Arial Narrow" panose="020B0606020202030204" pitchFamily="34" charset="0"/>
                        </a:rPr>
                        <a:t>Telescopium</a:t>
                      </a:r>
                      <a:endParaRPr lang="pt-PT" sz="2000" dirty="0">
                        <a:latin typeface="Arial Narrow" panose="020B0606020202030204" pitchFamily="34" charset="0"/>
                      </a:endParaRPr>
                    </a:p>
                  </a:txBody>
                  <a:tcPr marL="33215" marR="33215" marT="16608" marB="1660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PT" sz="2000" dirty="0">
                          <a:latin typeface="Arial Narrow" panose="020B0606020202030204" pitchFamily="34" charset="0"/>
                        </a:rPr>
                        <a:t>Telescópio</a:t>
                      </a:r>
                    </a:p>
                  </a:txBody>
                  <a:tcPr marL="33215" marR="33215" marT="16608" marB="1660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5226">
                <a:tc>
                  <a:txBody>
                    <a:bodyPr/>
                    <a:lstStyle/>
                    <a:p>
                      <a:pPr algn="l"/>
                      <a:r>
                        <a:rPr lang="pt-PT" sz="2000" dirty="0" err="1">
                          <a:effectLst/>
                          <a:latin typeface="Arial Narrow" panose="020B0606020202030204" pitchFamily="34" charset="0"/>
                        </a:rPr>
                        <a:t>Taurus</a:t>
                      </a:r>
                      <a:endParaRPr lang="pt-PT" sz="2000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33215" marR="33215" marT="16608" marB="16608" anchor="ctr">
                    <a:lnL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8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PT" sz="2000" dirty="0">
                          <a:effectLst/>
                          <a:latin typeface="Arial Narrow" panose="020B0606020202030204" pitchFamily="34" charset="0"/>
                        </a:rPr>
                        <a:t>Touro</a:t>
                      </a:r>
                    </a:p>
                  </a:txBody>
                  <a:tcPr marL="33215" marR="33215" marT="16608" marB="16608" anchor="ctr">
                    <a:lnL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8FF"/>
                    </a:solidFill>
                  </a:tcPr>
                </a:tc>
              </a:tr>
              <a:tr h="345226">
                <a:tc>
                  <a:txBody>
                    <a:bodyPr/>
                    <a:lstStyle/>
                    <a:p>
                      <a:pPr algn="l"/>
                      <a:r>
                        <a:rPr lang="pt-PT" sz="2000">
                          <a:latin typeface="Arial Narrow" panose="020B0606020202030204" pitchFamily="34" charset="0"/>
                        </a:rPr>
                        <a:t>Triangulum</a:t>
                      </a:r>
                    </a:p>
                  </a:txBody>
                  <a:tcPr marL="33215" marR="33215" marT="16608" marB="1660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PT" sz="2000" dirty="0">
                          <a:latin typeface="Arial Narrow" panose="020B0606020202030204" pitchFamily="34" charset="0"/>
                        </a:rPr>
                        <a:t>Triângulo</a:t>
                      </a:r>
                    </a:p>
                  </a:txBody>
                  <a:tcPr marL="33215" marR="33215" marT="16608" marB="1660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5226">
                <a:tc>
                  <a:txBody>
                    <a:bodyPr/>
                    <a:lstStyle/>
                    <a:p>
                      <a:pPr algn="l"/>
                      <a:r>
                        <a:rPr lang="pt-PT" sz="2000" dirty="0" err="1">
                          <a:effectLst/>
                          <a:latin typeface="Arial Narrow" panose="020B0606020202030204" pitchFamily="34" charset="0"/>
                        </a:rPr>
                        <a:t>Triangulum</a:t>
                      </a:r>
                      <a:r>
                        <a:rPr lang="pt-PT" sz="2000" dirty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pt-PT" sz="2000" dirty="0" err="1">
                          <a:effectLst/>
                          <a:latin typeface="Arial Narrow" panose="020B0606020202030204" pitchFamily="34" charset="0"/>
                        </a:rPr>
                        <a:t>Australe</a:t>
                      </a:r>
                      <a:endParaRPr lang="pt-PT" sz="2000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33215" marR="33215" marT="16608" marB="16608" anchor="ctr">
                    <a:lnL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8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PT" sz="2000" dirty="0">
                          <a:effectLst/>
                          <a:latin typeface="Arial Narrow" panose="020B0606020202030204" pitchFamily="34" charset="0"/>
                        </a:rPr>
                        <a:t>Triângulo Austral</a:t>
                      </a:r>
                    </a:p>
                  </a:txBody>
                  <a:tcPr marL="33215" marR="33215" marT="16608" marB="16608" anchor="ctr">
                    <a:lnL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8FF"/>
                    </a:solidFill>
                  </a:tcPr>
                </a:tc>
              </a:tr>
              <a:tr h="345226">
                <a:tc>
                  <a:txBody>
                    <a:bodyPr/>
                    <a:lstStyle/>
                    <a:p>
                      <a:pPr algn="l"/>
                      <a:r>
                        <a:rPr lang="pt-PT" sz="2000">
                          <a:latin typeface="Arial Narrow" panose="020B0606020202030204" pitchFamily="34" charset="0"/>
                        </a:rPr>
                        <a:t>Tucana</a:t>
                      </a:r>
                    </a:p>
                  </a:txBody>
                  <a:tcPr marL="33215" marR="33215" marT="16608" marB="1660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PT" sz="2000" dirty="0">
                          <a:latin typeface="Arial Narrow" panose="020B0606020202030204" pitchFamily="34" charset="0"/>
                        </a:rPr>
                        <a:t>Tucano</a:t>
                      </a:r>
                    </a:p>
                  </a:txBody>
                  <a:tcPr marL="33215" marR="33215" marT="16608" marB="1660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5226">
                <a:tc>
                  <a:txBody>
                    <a:bodyPr/>
                    <a:lstStyle/>
                    <a:p>
                      <a:pPr algn="l"/>
                      <a:r>
                        <a:rPr lang="pt-PT" sz="2000">
                          <a:effectLst/>
                          <a:latin typeface="Arial Narrow" panose="020B0606020202030204" pitchFamily="34" charset="0"/>
                        </a:rPr>
                        <a:t>Monoceros</a:t>
                      </a:r>
                    </a:p>
                  </a:txBody>
                  <a:tcPr marL="33215" marR="33215" marT="16608" marB="16608" anchor="ctr">
                    <a:lnL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8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PT" sz="2000" dirty="0">
                          <a:effectLst/>
                          <a:latin typeface="Arial Narrow" panose="020B0606020202030204" pitchFamily="34" charset="0"/>
                        </a:rPr>
                        <a:t>Unicórnio</a:t>
                      </a:r>
                    </a:p>
                  </a:txBody>
                  <a:tcPr marL="33215" marR="33215" marT="16608" marB="16608" anchor="ctr">
                    <a:lnL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8FF"/>
                    </a:solidFill>
                  </a:tcPr>
                </a:tc>
              </a:tr>
              <a:tr h="345226">
                <a:tc>
                  <a:txBody>
                    <a:bodyPr/>
                    <a:lstStyle/>
                    <a:p>
                      <a:pPr algn="l"/>
                      <a:r>
                        <a:rPr lang="pt-PT" sz="2000">
                          <a:latin typeface="Arial Narrow" panose="020B0606020202030204" pitchFamily="34" charset="0"/>
                        </a:rPr>
                        <a:t>Ursa Maior</a:t>
                      </a:r>
                    </a:p>
                  </a:txBody>
                  <a:tcPr marL="33215" marR="33215" marT="16608" marB="1660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PT" sz="2000" dirty="0">
                          <a:latin typeface="Arial Narrow" panose="020B0606020202030204" pitchFamily="34" charset="0"/>
                        </a:rPr>
                        <a:t>Ursa Maior</a:t>
                      </a:r>
                    </a:p>
                  </a:txBody>
                  <a:tcPr marL="33215" marR="33215" marT="16608" marB="1660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5226">
                <a:tc>
                  <a:txBody>
                    <a:bodyPr/>
                    <a:lstStyle/>
                    <a:p>
                      <a:pPr algn="l"/>
                      <a:r>
                        <a:rPr lang="pt-PT" sz="2000">
                          <a:effectLst/>
                          <a:latin typeface="Arial Narrow" panose="020B0606020202030204" pitchFamily="34" charset="0"/>
                        </a:rPr>
                        <a:t>Ursa Minor</a:t>
                      </a:r>
                    </a:p>
                  </a:txBody>
                  <a:tcPr marL="33215" marR="33215" marT="16608" marB="16608" anchor="ctr">
                    <a:lnL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8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PT" sz="2000" dirty="0">
                          <a:effectLst/>
                          <a:latin typeface="Arial Narrow" panose="020B0606020202030204" pitchFamily="34" charset="0"/>
                        </a:rPr>
                        <a:t>Ursa Menor</a:t>
                      </a:r>
                    </a:p>
                  </a:txBody>
                  <a:tcPr marL="33215" marR="33215" marT="16608" marB="16608" anchor="ctr">
                    <a:lnL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8FF"/>
                    </a:solidFill>
                  </a:tcPr>
                </a:tc>
              </a:tr>
              <a:tr h="345226">
                <a:tc>
                  <a:txBody>
                    <a:bodyPr/>
                    <a:lstStyle/>
                    <a:p>
                      <a:pPr algn="l"/>
                      <a:r>
                        <a:rPr lang="pt-PT" sz="2000">
                          <a:latin typeface="Arial Narrow" panose="020B0606020202030204" pitchFamily="34" charset="0"/>
                        </a:rPr>
                        <a:t>Vela</a:t>
                      </a:r>
                    </a:p>
                  </a:txBody>
                  <a:tcPr marL="33215" marR="33215" marT="16608" marB="1660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PT" sz="2000" dirty="0">
                          <a:latin typeface="Arial Narrow" panose="020B0606020202030204" pitchFamily="34" charset="0"/>
                        </a:rPr>
                        <a:t>Vela</a:t>
                      </a:r>
                    </a:p>
                  </a:txBody>
                  <a:tcPr marL="33215" marR="33215" marT="16608" marB="1660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5226">
                <a:tc>
                  <a:txBody>
                    <a:bodyPr/>
                    <a:lstStyle/>
                    <a:p>
                      <a:pPr algn="l"/>
                      <a:r>
                        <a:rPr lang="pt-PT" sz="2000" dirty="0">
                          <a:effectLst/>
                          <a:latin typeface="Arial Narrow" panose="020B0606020202030204" pitchFamily="34" charset="0"/>
                        </a:rPr>
                        <a:t>Virgo</a:t>
                      </a:r>
                    </a:p>
                  </a:txBody>
                  <a:tcPr marL="33215" marR="33215" marT="16608" marB="16608" anchor="ctr">
                    <a:lnL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8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PT" sz="2000" dirty="0">
                          <a:effectLst/>
                          <a:latin typeface="Arial Narrow" panose="020B0606020202030204" pitchFamily="34" charset="0"/>
                        </a:rPr>
                        <a:t>Virgem</a:t>
                      </a:r>
                    </a:p>
                  </a:txBody>
                  <a:tcPr marL="33215" marR="33215" marT="16608" marB="16608" anchor="ctr">
                    <a:lnL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7CE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8FF"/>
                    </a:solidFill>
                  </a:tcPr>
                </a:tc>
              </a:tr>
            </a:tbl>
          </a:graphicData>
        </a:graphic>
      </p:graphicFrame>
      <p:sp>
        <p:nvSpPr>
          <p:cNvPr id="7" name="Retângulo 6"/>
          <p:cNvSpPr/>
          <p:nvPr/>
        </p:nvSpPr>
        <p:spPr>
          <a:xfrm>
            <a:off x="517178" y="196185"/>
            <a:ext cx="565090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8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Há </a:t>
            </a:r>
            <a:r>
              <a:rPr lang="pt-PT" sz="2800" b="1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88 </a:t>
            </a:r>
            <a:r>
              <a:rPr lang="pt-PT" sz="3200" b="1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constelações, </a:t>
            </a:r>
            <a:r>
              <a:rPr lang="pt-PT" sz="32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entre as quais:</a:t>
            </a:r>
            <a:r>
              <a:rPr lang="pt-PT" sz="28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 </a:t>
            </a:r>
            <a:endParaRPr lang="pt-PT" sz="2800" dirty="0"/>
          </a:p>
        </p:txBody>
      </p:sp>
    </p:spTree>
    <p:extLst>
      <p:ext uri="{BB962C8B-B14F-4D97-AF65-F5344CB8AC3E}">
        <p14:creationId xmlns:p14="http://schemas.microsoft.com/office/powerpoint/2010/main" val="2049703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83915">
              <a:srgbClr val="CEE3E9"/>
            </a:gs>
            <a:gs pos="61334">
              <a:srgbClr val="DBEBEF"/>
            </a:gs>
            <a:gs pos="36300">
              <a:srgbClr val="EAF3F6"/>
            </a:gs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154193" y="121024"/>
            <a:ext cx="11854031" cy="48409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t-PT" sz="2000" b="1" dirty="0" smtClean="0"/>
              <a:t>Artigo de divulgação científica                                                </a:t>
            </a:r>
            <a:r>
              <a:rPr lang="pt-PT" sz="2400" b="1" dirty="0" smtClean="0">
                <a:solidFill>
                  <a:schemeClr val="tx1"/>
                </a:solidFill>
              </a:rPr>
              <a:t>“A Via Láctea” </a:t>
            </a:r>
            <a:r>
              <a:rPr lang="pt-PT" sz="1800" b="1" dirty="0" smtClean="0">
                <a:solidFill>
                  <a:schemeClr val="tx1"/>
                </a:solidFill>
              </a:rPr>
              <a:t>(manual pp. 23-26)</a:t>
            </a:r>
            <a:endParaRPr lang="pt-PT" sz="2400" b="1" dirty="0">
              <a:solidFill>
                <a:schemeClr val="tx1"/>
              </a:solidFill>
            </a:endParaRPr>
          </a:p>
        </p:txBody>
      </p:sp>
      <p:sp>
        <p:nvSpPr>
          <p:cNvPr id="9" name="Fluxograma: Documento 8"/>
          <p:cNvSpPr/>
          <p:nvPr/>
        </p:nvSpPr>
        <p:spPr>
          <a:xfrm>
            <a:off x="0" y="640080"/>
            <a:ext cx="5928360" cy="579120"/>
          </a:xfrm>
          <a:prstGeom prst="flowChartDocument">
            <a:avLst/>
          </a:prstGeom>
          <a:solidFill>
            <a:schemeClr val="tx1">
              <a:lumMod val="75000"/>
              <a:lumOff val="2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2563"/>
            <a:r>
              <a:rPr lang="pt-PT" sz="2800" b="1" dirty="0">
                <a:solidFill>
                  <a:srgbClr val="00B0F0"/>
                </a:solidFill>
              </a:rPr>
              <a:t>Orientações de Leitura </a:t>
            </a:r>
            <a:r>
              <a:rPr lang="pt-PT" sz="2000" b="1" dirty="0">
                <a:solidFill>
                  <a:srgbClr val="00B0F0"/>
                </a:solidFill>
              </a:rPr>
              <a:t>(pp. </a:t>
            </a:r>
            <a:r>
              <a:rPr lang="pt-PT" sz="2000" b="1" dirty="0" smtClean="0">
                <a:solidFill>
                  <a:srgbClr val="00B0F0"/>
                </a:solidFill>
              </a:rPr>
              <a:t>24-25)</a:t>
            </a:r>
            <a:endParaRPr lang="pt-PT" sz="2800" b="1" dirty="0">
              <a:solidFill>
                <a:srgbClr val="00B0F0"/>
              </a:solidFill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154193" y="1383687"/>
            <a:ext cx="1185403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1200"/>
              </a:spcBef>
              <a:buClr>
                <a:schemeClr val="tx2"/>
              </a:buClr>
              <a:buFont typeface="+mj-lt"/>
              <a:buAutoNum type="arabicPeriod"/>
            </a:pPr>
            <a:r>
              <a:rPr lang="pt-PT" sz="2000" b="1" dirty="0" smtClean="0"/>
              <a:t>Neste texto divulgam-se conhecimentos científicos acerca da Via Láctea.</a:t>
            </a:r>
          </a:p>
          <a:p>
            <a:pPr marL="712788" indent="-444500">
              <a:spcBef>
                <a:spcPts val="1200"/>
              </a:spcBef>
            </a:pPr>
            <a:r>
              <a:rPr lang="pt-PT" sz="2000" b="1" dirty="0" smtClean="0"/>
              <a:t>1.1. </a:t>
            </a:r>
            <a:r>
              <a:rPr lang="pt-PT" sz="2000" dirty="0" smtClean="0"/>
              <a:t>Assinala como verdadeira (V) ou falsa (F) cada uma das afirmações seguintes corrigindo as afirmações que forem falsas.</a:t>
            </a:r>
            <a:endParaRPr lang="pt-PT" sz="2000" b="1" dirty="0"/>
          </a:p>
        </p:txBody>
      </p:sp>
      <p:sp>
        <p:nvSpPr>
          <p:cNvPr id="11" name="Fluxograma: Processo 10"/>
          <p:cNvSpPr/>
          <p:nvPr/>
        </p:nvSpPr>
        <p:spPr>
          <a:xfrm>
            <a:off x="975360" y="2621280"/>
            <a:ext cx="9707880" cy="441960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457200" indent="-457200">
              <a:buClr>
                <a:schemeClr val="tx2"/>
              </a:buClr>
              <a:buFont typeface="+mj-lt"/>
              <a:buAutoNum type="alphaLcPeriod"/>
            </a:pPr>
            <a:r>
              <a:rPr lang="pt-PT" sz="2000" b="1" dirty="0" smtClean="0">
                <a:solidFill>
                  <a:schemeClr val="tx1"/>
                </a:solidFill>
              </a:rPr>
              <a:t>É possível observar  a Via Láctea em qualquer ponto do globo terrestre. </a:t>
            </a:r>
            <a:endParaRPr lang="pt-PT" sz="2000" b="1" dirty="0">
              <a:solidFill>
                <a:schemeClr val="tx1"/>
              </a:solidFill>
            </a:endParaRPr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0616" y="3148927"/>
            <a:ext cx="6369424" cy="3455545"/>
          </a:xfrm>
          <a:prstGeom prst="rect">
            <a:avLst/>
          </a:prstGeom>
        </p:spPr>
      </p:pic>
      <p:sp>
        <p:nvSpPr>
          <p:cNvPr id="13" name="Fluxograma: Processo 12"/>
          <p:cNvSpPr/>
          <p:nvPr/>
        </p:nvSpPr>
        <p:spPr>
          <a:xfrm>
            <a:off x="4450976" y="3135361"/>
            <a:ext cx="3260464" cy="252000"/>
          </a:xfrm>
          <a:prstGeom prst="flowChartProcess">
            <a:avLst/>
          </a:prstGeom>
          <a:solidFill>
            <a:srgbClr val="FFFF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4" name="Fluxograma: Processo 13"/>
          <p:cNvSpPr/>
          <p:nvPr/>
        </p:nvSpPr>
        <p:spPr>
          <a:xfrm>
            <a:off x="1805940" y="3331807"/>
            <a:ext cx="4023360" cy="252000"/>
          </a:xfrm>
          <a:prstGeom prst="flowChartProcess">
            <a:avLst/>
          </a:prstGeom>
          <a:solidFill>
            <a:srgbClr val="FFFF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5" name="CaixaDeTexto 14"/>
          <p:cNvSpPr txBox="1"/>
          <p:nvPr/>
        </p:nvSpPr>
        <p:spPr>
          <a:xfrm>
            <a:off x="11430000" y="2553238"/>
            <a:ext cx="411612" cy="52322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pt-PT" sz="2800" b="1" dirty="0" smtClean="0"/>
              <a:t>F</a:t>
            </a:r>
            <a:endParaRPr lang="pt-PT" sz="2800" b="1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8077200" y="3861036"/>
            <a:ext cx="393102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dirty="0" smtClean="0"/>
              <a:t>Só é possível observar a Via Láctea  em locais em que não haja muita iluminação </a:t>
            </a:r>
            <a:r>
              <a:rPr lang="pt-PT" sz="2400" dirty="0" smtClean="0"/>
              <a:t>artificial (</a:t>
            </a:r>
            <a:r>
              <a:rPr lang="pt-PT" sz="2400" dirty="0" err="1" smtClean="0"/>
              <a:t>ll</a:t>
            </a:r>
            <a:r>
              <a:rPr lang="pt-PT" sz="2400" dirty="0" smtClean="0"/>
              <a:t>. 1-2).</a:t>
            </a:r>
            <a:endParaRPr lang="pt-PT" sz="2400" dirty="0" smtClean="0"/>
          </a:p>
        </p:txBody>
      </p:sp>
    </p:spTree>
    <p:extLst>
      <p:ext uri="{BB962C8B-B14F-4D97-AF65-F5344CB8AC3E}">
        <p14:creationId xmlns:p14="http://schemas.microsoft.com/office/powerpoint/2010/main" val="623527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m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4080" y="1613560"/>
            <a:ext cx="8366760" cy="4539142"/>
          </a:xfrm>
          <a:prstGeom prst="rect">
            <a:avLst/>
          </a:prstGeom>
        </p:spPr>
      </p:pic>
      <p:sp>
        <p:nvSpPr>
          <p:cNvPr id="4" name="Título 1"/>
          <p:cNvSpPr txBox="1">
            <a:spLocks/>
          </p:cNvSpPr>
          <p:nvPr/>
        </p:nvSpPr>
        <p:spPr>
          <a:xfrm>
            <a:off x="154193" y="121024"/>
            <a:ext cx="11854031" cy="48409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t-PT" sz="2000" b="1" dirty="0" smtClean="0"/>
              <a:t>Artigo de divulgação científica                                                </a:t>
            </a:r>
            <a:r>
              <a:rPr lang="pt-PT" sz="2400" b="1" dirty="0" smtClean="0">
                <a:solidFill>
                  <a:schemeClr val="tx1"/>
                </a:solidFill>
              </a:rPr>
              <a:t>“A Via Láctea” </a:t>
            </a:r>
            <a:r>
              <a:rPr lang="pt-PT" sz="1800" b="1" dirty="0" smtClean="0">
                <a:solidFill>
                  <a:schemeClr val="tx1"/>
                </a:solidFill>
              </a:rPr>
              <a:t>(manual pp. 23-26)</a:t>
            </a:r>
            <a:endParaRPr lang="pt-PT" sz="2400" b="1" dirty="0">
              <a:solidFill>
                <a:schemeClr val="tx1"/>
              </a:solidFill>
            </a:endParaRPr>
          </a:p>
        </p:txBody>
      </p:sp>
      <p:sp>
        <p:nvSpPr>
          <p:cNvPr id="11" name="Fluxograma: Processo 10"/>
          <p:cNvSpPr/>
          <p:nvPr/>
        </p:nvSpPr>
        <p:spPr>
          <a:xfrm>
            <a:off x="1599304" y="807947"/>
            <a:ext cx="10408920" cy="713239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457200" indent="-457200">
              <a:buClr>
                <a:schemeClr val="tx2"/>
              </a:buClr>
              <a:buFont typeface="+mj-lt"/>
              <a:buAutoNum type="alphaLcPeriod" startAt="2"/>
            </a:pPr>
            <a:r>
              <a:rPr lang="pt-PT" sz="2000" b="1" dirty="0" smtClean="0">
                <a:solidFill>
                  <a:schemeClr val="tx1"/>
                </a:solidFill>
              </a:rPr>
              <a:t>A Via Láctea tem a forma de uma nebulosa de aparência contínua e esbranquiçada..</a:t>
            </a:r>
            <a:endParaRPr lang="pt-PT" sz="2000" b="1" dirty="0">
              <a:solidFill>
                <a:schemeClr val="tx1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11414892" y="807947"/>
            <a:ext cx="411612" cy="523220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pt-PT" sz="2800" b="1" dirty="0" smtClean="0"/>
              <a:t>V</a:t>
            </a:r>
            <a:endParaRPr lang="pt-PT" sz="2800" b="1" dirty="0"/>
          </a:p>
        </p:txBody>
      </p:sp>
      <p:sp>
        <p:nvSpPr>
          <p:cNvPr id="13" name="Fluxograma: Processo 12"/>
          <p:cNvSpPr/>
          <p:nvPr/>
        </p:nvSpPr>
        <p:spPr>
          <a:xfrm>
            <a:off x="4935882" y="3257736"/>
            <a:ext cx="1404000" cy="288000"/>
          </a:xfrm>
          <a:prstGeom prst="flowChartProcess">
            <a:avLst/>
          </a:prstGeom>
          <a:solidFill>
            <a:srgbClr val="FFFF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4" name="Fluxograma: Processo 13"/>
          <p:cNvSpPr/>
          <p:nvPr/>
        </p:nvSpPr>
        <p:spPr>
          <a:xfrm>
            <a:off x="2448420" y="3534571"/>
            <a:ext cx="3204000" cy="288000"/>
          </a:xfrm>
          <a:prstGeom prst="flowChartProcess">
            <a:avLst/>
          </a:prstGeom>
          <a:solidFill>
            <a:srgbClr val="FFFF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57887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154193" y="121024"/>
            <a:ext cx="11854031" cy="48409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t-PT" sz="2000" b="1" dirty="0" smtClean="0"/>
              <a:t>Artigo de divulgação científica                                                </a:t>
            </a:r>
            <a:r>
              <a:rPr lang="pt-PT" sz="2400" b="1" dirty="0" smtClean="0">
                <a:solidFill>
                  <a:schemeClr val="tx1"/>
                </a:solidFill>
              </a:rPr>
              <a:t>“A Via Láctea” </a:t>
            </a:r>
            <a:r>
              <a:rPr lang="pt-PT" sz="1800" b="1" dirty="0" smtClean="0">
                <a:solidFill>
                  <a:schemeClr val="tx1"/>
                </a:solidFill>
              </a:rPr>
              <a:t>(manual pp. 23-26)</a:t>
            </a:r>
            <a:endParaRPr lang="pt-PT" sz="2400" b="1" dirty="0">
              <a:solidFill>
                <a:schemeClr val="tx1"/>
              </a:solidFill>
            </a:endParaRPr>
          </a:p>
        </p:txBody>
      </p:sp>
      <p:sp>
        <p:nvSpPr>
          <p:cNvPr id="11" name="Fluxograma: Processo 10"/>
          <p:cNvSpPr/>
          <p:nvPr/>
        </p:nvSpPr>
        <p:spPr>
          <a:xfrm>
            <a:off x="1554480" y="830202"/>
            <a:ext cx="10408920" cy="713239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457200" indent="-457200">
              <a:buClr>
                <a:schemeClr val="tx2"/>
              </a:buClr>
              <a:buFont typeface="+mj-lt"/>
              <a:buAutoNum type="alphaLcPeriod" startAt="3"/>
            </a:pPr>
            <a:r>
              <a:rPr lang="pt-PT" sz="2000" b="1" dirty="0" smtClean="0">
                <a:solidFill>
                  <a:schemeClr val="tx1"/>
                </a:solidFill>
              </a:rPr>
              <a:t>A Via Láctea pode ser definida como um conjunto de milhões  de estrelas.</a:t>
            </a:r>
            <a:endParaRPr lang="pt-PT" sz="2000" b="1" dirty="0">
              <a:solidFill>
                <a:schemeClr val="tx1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11521968" y="749389"/>
            <a:ext cx="411612" cy="523220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pt-PT" sz="2800" b="1" dirty="0" smtClean="0"/>
              <a:t>V</a:t>
            </a:r>
            <a:endParaRPr lang="pt-PT" sz="2800" b="1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9272" y="1655436"/>
            <a:ext cx="7992832" cy="2575560"/>
          </a:xfrm>
          <a:prstGeom prst="rect">
            <a:avLst/>
          </a:prstGeom>
        </p:spPr>
      </p:pic>
      <p:sp>
        <p:nvSpPr>
          <p:cNvPr id="13" name="Fluxograma: Processo 12"/>
          <p:cNvSpPr/>
          <p:nvPr/>
        </p:nvSpPr>
        <p:spPr>
          <a:xfrm>
            <a:off x="8527044" y="3215301"/>
            <a:ext cx="2385060" cy="360000"/>
          </a:xfrm>
          <a:prstGeom prst="flowChartProcess">
            <a:avLst/>
          </a:prstGeom>
          <a:solidFill>
            <a:srgbClr val="FFFF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4" name="Fluxograma: Processo 13"/>
          <p:cNvSpPr/>
          <p:nvPr/>
        </p:nvSpPr>
        <p:spPr>
          <a:xfrm>
            <a:off x="3200806" y="3568344"/>
            <a:ext cx="3960000" cy="360000"/>
          </a:xfrm>
          <a:prstGeom prst="flowChartProcess">
            <a:avLst/>
          </a:prstGeom>
          <a:solidFill>
            <a:srgbClr val="FFFF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0" name="CaixaDeTexto 9"/>
          <p:cNvSpPr txBox="1"/>
          <p:nvPr/>
        </p:nvSpPr>
        <p:spPr>
          <a:xfrm>
            <a:off x="1554480" y="4780323"/>
            <a:ext cx="98450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1325" indent="-441325"/>
            <a:r>
              <a:rPr lang="pt-PT" sz="2000" b="1" dirty="0" smtClean="0"/>
              <a:t>NB. </a:t>
            </a:r>
            <a:r>
              <a:rPr lang="pt-PT" sz="2000" dirty="0" smtClean="0"/>
              <a:t>Para ser mais exato, é um conjunto de dezenas de milhares de milhões de estrelas.</a:t>
            </a:r>
          </a:p>
        </p:txBody>
      </p:sp>
    </p:spTree>
    <p:extLst>
      <p:ext uri="{BB962C8B-B14F-4D97-AF65-F5344CB8AC3E}">
        <p14:creationId xmlns:p14="http://schemas.microsoft.com/office/powerpoint/2010/main" val="1976334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3" grpId="0" animBg="1"/>
      <p:bldP spid="14" grpId="0" animBg="1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154193" y="121024"/>
            <a:ext cx="11854031" cy="48409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t-PT" sz="2000" b="1" dirty="0" smtClean="0"/>
              <a:t>Artigo de divulgação científica                                                </a:t>
            </a:r>
            <a:r>
              <a:rPr lang="pt-PT" sz="2400" b="1" dirty="0" smtClean="0">
                <a:solidFill>
                  <a:schemeClr val="tx1"/>
                </a:solidFill>
              </a:rPr>
              <a:t>“A Via Láctea” </a:t>
            </a:r>
            <a:r>
              <a:rPr lang="pt-PT" sz="1800" b="1" dirty="0" smtClean="0">
                <a:solidFill>
                  <a:schemeClr val="tx1"/>
                </a:solidFill>
              </a:rPr>
              <a:t>(manual pp. 23-26)</a:t>
            </a:r>
            <a:endParaRPr lang="pt-PT" sz="2400" b="1" dirty="0">
              <a:solidFill>
                <a:schemeClr val="tx1"/>
              </a:solidFill>
            </a:endParaRPr>
          </a:p>
        </p:txBody>
      </p:sp>
      <p:sp>
        <p:nvSpPr>
          <p:cNvPr id="11" name="Fluxograma: Processo 10"/>
          <p:cNvSpPr/>
          <p:nvPr/>
        </p:nvSpPr>
        <p:spPr>
          <a:xfrm>
            <a:off x="1722252" y="831224"/>
            <a:ext cx="9707880" cy="441960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457200" indent="-457200">
              <a:buClr>
                <a:schemeClr val="tx2"/>
              </a:buClr>
              <a:buFont typeface="+mj-lt"/>
              <a:buAutoNum type="alphaLcPeriod" startAt="4"/>
            </a:pPr>
            <a:r>
              <a:rPr lang="pt-PT" sz="2000" b="1" dirty="0" smtClean="0">
                <a:solidFill>
                  <a:schemeClr val="tx1"/>
                </a:solidFill>
              </a:rPr>
              <a:t>A Via Láctea é uma galáxia espiral, pois o Sol ocupa a sua periferia. </a:t>
            </a:r>
            <a:endParaRPr lang="pt-PT" sz="2000" b="1" dirty="0">
              <a:solidFill>
                <a:schemeClr val="tx1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11018520" y="831224"/>
            <a:ext cx="411612" cy="52322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pt-PT" sz="2800" b="1" dirty="0" smtClean="0"/>
              <a:t>F</a:t>
            </a:r>
            <a:endParaRPr lang="pt-PT" sz="2800" b="1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8138341" y="2767898"/>
            <a:ext cx="365028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dirty="0" smtClean="0"/>
              <a:t>A Via Láctea  é uma galáxia espiral, pois as estrelas que a constituem encontram-se “maioritariamente distribuídas ao longo de um disco, em enormes braços em espiral</a:t>
            </a:r>
            <a:r>
              <a:rPr lang="pt-PT" sz="2400" dirty="0" smtClean="0"/>
              <a:t>” (</a:t>
            </a:r>
            <a:r>
              <a:rPr lang="pt-PT" sz="2400" dirty="0" err="1" smtClean="0"/>
              <a:t>ll</a:t>
            </a:r>
            <a:r>
              <a:rPr lang="pt-PT" sz="2400" dirty="0" smtClean="0"/>
              <a:t>. 27-29, 32).</a:t>
            </a:r>
            <a:endParaRPr lang="pt-PT" sz="2400" dirty="0" smtClean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899" y="1514251"/>
            <a:ext cx="7109641" cy="1913298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999" y="3591627"/>
            <a:ext cx="7109641" cy="1015663"/>
          </a:xfrm>
          <a:prstGeom prst="rect">
            <a:avLst/>
          </a:prstGeom>
        </p:spPr>
      </p:pic>
      <p:sp>
        <p:nvSpPr>
          <p:cNvPr id="13" name="Fluxograma: Processo 12"/>
          <p:cNvSpPr/>
          <p:nvPr/>
        </p:nvSpPr>
        <p:spPr>
          <a:xfrm>
            <a:off x="5646420" y="1919053"/>
            <a:ext cx="2232000" cy="360000"/>
          </a:xfrm>
          <a:prstGeom prst="flowChartProcess">
            <a:avLst/>
          </a:prstGeom>
          <a:solidFill>
            <a:srgbClr val="FFFF00">
              <a:alpha val="1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4" name="Fluxograma: Processo 13"/>
          <p:cNvSpPr/>
          <p:nvPr/>
        </p:nvSpPr>
        <p:spPr>
          <a:xfrm>
            <a:off x="1043940" y="2180749"/>
            <a:ext cx="6840000" cy="360000"/>
          </a:xfrm>
          <a:prstGeom prst="flowChartProcess">
            <a:avLst/>
          </a:prstGeom>
          <a:solidFill>
            <a:srgbClr val="FFFF00">
              <a:alpha val="1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/>
          </a:p>
        </p:txBody>
      </p:sp>
      <p:sp>
        <p:nvSpPr>
          <p:cNvPr id="17" name="Fluxograma: Processo 16"/>
          <p:cNvSpPr/>
          <p:nvPr/>
        </p:nvSpPr>
        <p:spPr>
          <a:xfrm>
            <a:off x="1028700" y="2485549"/>
            <a:ext cx="4140000" cy="360000"/>
          </a:xfrm>
          <a:prstGeom prst="flowChartProcess">
            <a:avLst/>
          </a:prstGeom>
          <a:solidFill>
            <a:srgbClr val="FFFF00">
              <a:alpha val="1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/>
          </a:p>
        </p:txBody>
      </p:sp>
      <p:sp>
        <p:nvSpPr>
          <p:cNvPr id="20" name="Fluxograma: Processo 19"/>
          <p:cNvSpPr/>
          <p:nvPr/>
        </p:nvSpPr>
        <p:spPr>
          <a:xfrm>
            <a:off x="1330860" y="3652461"/>
            <a:ext cx="4860000" cy="360000"/>
          </a:xfrm>
          <a:prstGeom prst="flowChartProcess">
            <a:avLst/>
          </a:prstGeom>
          <a:solidFill>
            <a:srgbClr val="FFFF00">
              <a:alpha val="1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39415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/>
      <p:bldP spid="13" grpId="0" animBg="1"/>
      <p:bldP spid="14" grpId="0" animBg="1"/>
      <p:bldP spid="17" grpId="0" animBg="1"/>
      <p:bldP spid="2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154193" y="121024"/>
            <a:ext cx="11854031" cy="48409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t-PT" sz="2000" b="1" dirty="0" smtClean="0"/>
              <a:t>Artigo de divulgação científica                                                </a:t>
            </a:r>
            <a:r>
              <a:rPr lang="pt-PT" sz="2400" b="1" dirty="0" smtClean="0">
                <a:solidFill>
                  <a:schemeClr val="tx1"/>
                </a:solidFill>
              </a:rPr>
              <a:t>“A Via Láctea” </a:t>
            </a:r>
            <a:r>
              <a:rPr lang="pt-PT" sz="1800" b="1" dirty="0" smtClean="0">
                <a:solidFill>
                  <a:schemeClr val="tx1"/>
                </a:solidFill>
              </a:rPr>
              <a:t>(manual pp. 23-26)</a:t>
            </a:r>
            <a:endParaRPr lang="pt-PT" sz="2400" b="1" dirty="0">
              <a:solidFill>
                <a:schemeClr val="tx1"/>
              </a:solidFill>
            </a:endParaRPr>
          </a:p>
        </p:txBody>
      </p:sp>
      <p:sp>
        <p:nvSpPr>
          <p:cNvPr id="11" name="Fluxograma: Processo 10"/>
          <p:cNvSpPr/>
          <p:nvPr/>
        </p:nvSpPr>
        <p:spPr>
          <a:xfrm>
            <a:off x="1783080" y="917100"/>
            <a:ext cx="9631680" cy="713239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457200" indent="-457200">
              <a:buClr>
                <a:schemeClr val="tx2"/>
              </a:buClr>
              <a:buFont typeface="+mj-lt"/>
              <a:buAutoNum type="alphaLcPeriod" startAt="5"/>
            </a:pPr>
            <a:r>
              <a:rPr lang="pt-PT" sz="2000" b="1" dirty="0" smtClean="0">
                <a:solidFill>
                  <a:schemeClr val="tx1"/>
                </a:solidFill>
              </a:rPr>
              <a:t>A Via Láctea é composta por halo, centro e disco.</a:t>
            </a:r>
            <a:endParaRPr lang="pt-PT" sz="2000" b="1" dirty="0">
              <a:solidFill>
                <a:schemeClr val="tx1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11414760" y="951149"/>
            <a:ext cx="411612" cy="523220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pt-PT" sz="2800" b="1" dirty="0" smtClean="0"/>
              <a:t>V</a:t>
            </a:r>
            <a:endParaRPr lang="pt-PT" sz="2800" b="1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691" y="1820401"/>
            <a:ext cx="10187815" cy="4260359"/>
          </a:xfrm>
          <a:prstGeom prst="rect">
            <a:avLst/>
          </a:prstGeom>
        </p:spPr>
      </p:pic>
      <p:sp>
        <p:nvSpPr>
          <p:cNvPr id="13" name="Fluxograma: Processo 12"/>
          <p:cNvSpPr/>
          <p:nvPr/>
        </p:nvSpPr>
        <p:spPr>
          <a:xfrm>
            <a:off x="3566160" y="1906959"/>
            <a:ext cx="822960" cy="360000"/>
          </a:xfrm>
          <a:prstGeom prst="flowChartProcess">
            <a:avLst/>
          </a:prstGeom>
          <a:solidFill>
            <a:srgbClr val="FFFF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7" name="Fluxograma: Processo 16"/>
          <p:cNvSpPr/>
          <p:nvPr/>
        </p:nvSpPr>
        <p:spPr>
          <a:xfrm>
            <a:off x="4922520" y="1877980"/>
            <a:ext cx="972000" cy="360000"/>
          </a:xfrm>
          <a:prstGeom prst="flowChartProcess">
            <a:avLst/>
          </a:prstGeom>
          <a:solidFill>
            <a:srgbClr val="FFFF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4" name="Fluxograma: Processo 13"/>
          <p:cNvSpPr/>
          <p:nvPr/>
        </p:nvSpPr>
        <p:spPr>
          <a:xfrm>
            <a:off x="1394646" y="2300788"/>
            <a:ext cx="5148000" cy="360000"/>
          </a:xfrm>
          <a:prstGeom prst="flowChartProcess">
            <a:avLst/>
          </a:prstGeom>
          <a:solidFill>
            <a:srgbClr val="FFFF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8" name="Fluxograma: Processo 17"/>
          <p:cNvSpPr/>
          <p:nvPr/>
        </p:nvSpPr>
        <p:spPr>
          <a:xfrm>
            <a:off x="2402034" y="2704080"/>
            <a:ext cx="684000" cy="360000"/>
          </a:xfrm>
          <a:prstGeom prst="flowChartProcess">
            <a:avLst/>
          </a:prstGeom>
          <a:solidFill>
            <a:srgbClr val="FFFF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9" name="Fluxograma: Processo 18"/>
          <p:cNvSpPr/>
          <p:nvPr/>
        </p:nvSpPr>
        <p:spPr>
          <a:xfrm>
            <a:off x="8509440" y="1896601"/>
            <a:ext cx="2520000" cy="360000"/>
          </a:xfrm>
          <a:prstGeom prst="flowChartProcess">
            <a:avLst/>
          </a:prstGeom>
          <a:solidFill>
            <a:srgbClr val="FFFF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0" name="Fluxograma: Processo 19"/>
          <p:cNvSpPr/>
          <p:nvPr/>
        </p:nvSpPr>
        <p:spPr>
          <a:xfrm>
            <a:off x="9012360" y="2255520"/>
            <a:ext cx="1692000" cy="360000"/>
          </a:xfrm>
          <a:prstGeom prst="flowChartProcess">
            <a:avLst/>
          </a:prstGeom>
          <a:solidFill>
            <a:srgbClr val="FFFF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12728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5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3" grpId="0" animBg="1"/>
      <p:bldP spid="17" grpId="0" animBg="1"/>
      <p:bldP spid="14" grpId="0" animBg="1"/>
      <p:bldP spid="18" grpId="0" animBg="1"/>
      <p:bldP spid="19" grpId="0" animBg="1"/>
      <p:bldP spid="2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154193" y="121024"/>
            <a:ext cx="11854031" cy="48409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t-PT" sz="2000" b="1" dirty="0" smtClean="0"/>
              <a:t>Artigo de divulgação científica                                                </a:t>
            </a:r>
            <a:r>
              <a:rPr lang="pt-PT" sz="2400" b="1" dirty="0" smtClean="0">
                <a:solidFill>
                  <a:schemeClr val="tx1"/>
                </a:solidFill>
              </a:rPr>
              <a:t>“A Via Láctea” </a:t>
            </a:r>
            <a:r>
              <a:rPr lang="pt-PT" sz="1800" b="1" dirty="0" smtClean="0">
                <a:solidFill>
                  <a:schemeClr val="tx1"/>
                </a:solidFill>
              </a:rPr>
              <a:t>(manual pp. 23-26)</a:t>
            </a:r>
            <a:endParaRPr lang="pt-PT" sz="2400" b="1" dirty="0">
              <a:solidFill>
                <a:schemeClr val="tx1"/>
              </a:solidFill>
            </a:endParaRPr>
          </a:p>
        </p:txBody>
      </p:sp>
      <p:sp>
        <p:nvSpPr>
          <p:cNvPr id="11" name="Fluxograma: Processo 10"/>
          <p:cNvSpPr/>
          <p:nvPr/>
        </p:nvSpPr>
        <p:spPr>
          <a:xfrm>
            <a:off x="1660264" y="823759"/>
            <a:ext cx="9784976" cy="713239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457200" indent="-457200">
              <a:buClr>
                <a:schemeClr val="tx2"/>
              </a:buClr>
              <a:buFont typeface="+mj-lt"/>
              <a:buAutoNum type="alphaLcPeriod" startAt="6"/>
            </a:pPr>
            <a:r>
              <a:rPr lang="pt-PT" sz="2000" b="1" dirty="0" smtClean="0">
                <a:solidFill>
                  <a:schemeClr val="tx1"/>
                </a:solidFill>
              </a:rPr>
              <a:t>O estudo das estrelas que formam o halo galáctico é decisivo na tentativa de determinar os primórdios da formação da galáxia.</a:t>
            </a:r>
            <a:endParaRPr lang="pt-PT" sz="2000" b="1" dirty="0">
              <a:solidFill>
                <a:schemeClr val="tx1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11254740" y="1013778"/>
            <a:ext cx="381000" cy="523220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pt-PT" sz="2800" b="1" dirty="0" smtClean="0"/>
              <a:t>V</a:t>
            </a:r>
            <a:endParaRPr lang="pt-PT" sz="2800" b="1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6001" y="1854686"/>
            <a:ext cx="9839739" cy="4114800"/>
          </a:xfrm>
          <a:prstGeom prst="rect">
            <a:avLst/>
          </a:prstGeom>
        </p:spPr>
      </p:pic>
      <p:sp>
        <p:nvSpPr>
          <p:cNvPr id="13" name="Fluxograma: Processo 12"/>
          <p:cNvSpPr/>
          <p:nvPr/>
        </p:nvSpPr>
        <p:spPr>
          <a:xfrm>
            <a:off x="5288280" y="5205336"/>
            <a:ext cx="6300000" cy="360000"/>
          </a:xfrm>
          <a:prstGeom prst="flowChartProcess">
            <a:avLst/>
          </a:prstGeom>
          <a:solidFill>
            <a:srgbClr val="FFFF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4" name="Fluxograma: Processo 13"/>
          <p:cNvSpPr/>
          <p:nvPr/>
        </p:nvSpPr>
        <p:spPr>
          <a:xfrm>
            <a:off x="2230560" y="5568744"/>
            <a:ext cx="8388000" cy="360000"/>
          </a:xfrm>
          <a:prstGeom prst="flowChartProcess">
            <a:avLst/>
          </a:prstGeom>
          <a:solidFill>
            <a:srgbClr val="FFFF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94314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3" grpId="0" animBg="1"/>
      <p:bldP spid="14" grpId="0" animBg="1"/>
    </p:bldLst>
  </p:timing>
</p:sld>
</file>

<file path=ppt/theme/theme1.xml><?xml version="1.0" encoding="utf-8"?>
<a:theme xmlns:a="http://schemas.openxmlformats.org/drawingml/2006/main" name="Cacho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409</TotalTime>
  <Words>1271</Words>
  <Application>Microsoft Office PowerPoint</Application>
  <PresentationFormat>Personalizados</PresentationFormat>
  <Paragraphs>380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15</vt:i4>
      </vt:variant>
    </vt:vector>
  </HeadingPairs>
  <TitlesOfParts>
    <vt:vector size="16" baseType="lpstr">
      <vt:lpstr>Cacho</vt:lpstr>
      <vt:lpstr>Unidade 1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Unidade 1</dc:title>
  <dc:creator>Teresa Figueiredo</dc:creator>
  <cp:lastModifiedBy>Aluno</cp:lastModifiedBy>
  <cp:revision>44</cp:revision>
  <dcterms:created xsi:type="dcterms:W3CDTF">2013-09-29T21:37:31Z</dcterms:created>
  <dcterms:modified xsi:type="dcterms:W3CDTF">2013-10-02T10:40:26Z</dcterms:modified>
</cp:coreProperties>
</file>