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sa Figueiredo" initials="TF" lastIdx="1" clrIdx="0">
    <p:extLst>
      <p:ext uri="{19B8F6BF-5375-455C-9EA6-DF929625EA0E}">
        <p15:presenceInfo xmlns:p15="http://schemas.microsoft.com/office/powerpoint/2012/main" userId="163d6312729673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2" y="457200"/>
            <a:ext cx="8915399" cy="2262781"/>
          </a:xfrm>
        </p:spPr>
        <p:txBody>
          <a:bodyPr/>
          <a:lstStyle/>
          <a:p>
            <a:r>
              <a:rPr lang="pt-PT" dirty="0" smtClean="0"/>
              <a:t>Unidade 1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2" y="4347073"/>
            <a:ext cx="8915399" cy="1126283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Comunicadores do século XXI</a:t>
            </a:r>
            <a:endParaRPr lang="pt-PT" sz="3600" b="1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52400" y="6324600"/>
            <a:ext cx="86868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2800" smtClean="0"/>
              <a:t>(Para)Textos – Língua Portuguesa 8º Ano, Porto Editora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5886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242" y="121024"/>
            <a:ext cx="6510735" cy="605118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Comunicadores do Século XXI</a:t>
            </a:r>
            <a:endParaRPr lang="pt-PT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1" y="54104"/>
            <a:ext cx="6763870" cy="67321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72" y="1421459"/>
            <a:ext cx="4274764" cy="253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81265" y="0"/>
            <a:ext cx="6510735" cy="605118"/>
          </a:xfrm>
        </p:spPr>
        <p:txBody>
          <a:bodyPr>
            <a:normAutofit/>
          </a:bodyPr>
          <a:lstStyle/>
          <a:p>
            <a:pPr algn="r"/>
            <a:r>
              <a:rPr lang="pt-PT" sz="2000" b="1" dirty="0" smtClean="0"/>
              <a:t>Comunicadores do Século XXI</a:t>
            </a:r>
            <a:endParaRPr lang="pt-PT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112347"/>
            <a:ext cx="6682849" cy="665152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133767" y="3913527"/>
            <a:ext cx="4840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lang="pt-PT" b="1" dirty="0" smtClean="0"/>
              <a:t>1. </a:t>
            </a:r>
            <a:r>
              <a:rPr lang="pt-PT" dirty="0" smtClean="0"/>
              <a:t>Na ilustração, destacam-se diversos espaços onde podem realizar-se trabalhos de pesquisa e investigação.</a:t>
            </a:r>
          </a:p>
          <a:p>
            <a:pPr marL="712788" indent="-444500"/>
            <a:r>
              <a:rPr lang="pt-PT" b="1" dirty="0" smtClean="0"/>
              <a:t>1.1. </a:t>
            </a:r>
            <a:r>
              <a:rPr lang="pt-PT" dirty="0" smtClean="0"/>
              <a:t>Identifica-os.</a:t>
            </a:r>
            <a:endParaRPr lang="pt-PT" b="1" dirty="0"/>
          </a:p>
        </p:txBody>
      </p:sp>
      <p:sp>
        <p:nvSpPr>
          <p:cNvPr id="6" name="Texto Explicativo 1 5"/>
          <p:cNvSpPr/>
          <p:nvPr/>
        </p:nvSpPr>
        <p:spPr>
          <a:xfrm>
            <a:off x="7078655" y="3032834"/>
            <a:ext cx="1481588" cy="349623"/>
          </a:xfrm>
          <a:prstGeom prst="borderCallout1">
            <a:avLst>
              <a:gd name="adj1" fmla="val 49519"/>
              <a:gd name="adj2" fmla="val -165"/>
              <a:gd name="adj3" fmla="val 570193"/>
              <a:gd name="adj4" fmla="val -1581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PT" dirty="0" smtClean="0">
                <a:solidFill>
                  <a:schemeClr val="tx1"/>
                </a:solidFill>
              </a:rPr>
              <a:t>Laboratório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7" name="Texto Explicativo 1 6"/>
          <p:cNvSpPr/>
          <p:nvPr/>
        </p:nvSpPr>
        <p:spPr>
          <a:xfrm>
            <a:off x="7078655" y="1141492"/>
            <a:ext cx="1481588" cy="349623"/>
          </a:xfrm>
          <a:prstGeom prst="borderCallout1">
            <a:avLst>
              <a:gd name="adj1" fmla="val 49519"/>
              <a:gd name="adj2" fmla="val 1651"/>
              <a:gd name="adj3" fmla="val 172085"/>
              <a:gd name="adj4" fmla="val -7162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Biblioteca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8" name="Texto Explicativo 1 7"/>
          <p:cNvSpPr/>
          <p:nvPr/>
        </p:nvSpPr>
        <p:spPr>
          <a:xfrm>
            <a:off x="7078655" y="2506788"/>
            <a:ext cx="2399969" cy="332781"/>
          </a:xfrm>
          <a:prstGeom prst="borderCallout1">
            <a:avLst>
              <a:gd name="adj1" fmla="val 49896"/>
              <a:gd name="adj2" fmla="val 743"/>
              <a:gd name="adj3" fmla="val 163803"/>
              <a:gd name="adj4" fmla="val -10080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Sala de informática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9" name="Texto Explicativo 1 8"/>
          <p:cNvSpPr/>
          <p:nvPr/>
        </p:nvSpPr>
        <p:spPr>
          <a:xfrm>
            <a:off x="7078655" y="1861778"/>
            <a:ext cx="3388226" cy="335982"/>
          </a:xfrm>
          <a:prstGeom prst="borderCallout1">
            <a:avLst>
              <a:gd name="adj1" fmla="val 52349"/>
              <a:gd name="adj2" fmla="val 430"/>
              <a:gd name="adj3" fmla="val 218261"/>
              <a:gd name="adj4" fmla="val -1492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Observatório de astronomia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0" name="Texto Explicativo 1 9"/>
          <p:cNvSpPr/>
          <p:nvPr/>
        </p:nvSpPr>
        <p:spPr>
          <a:xfrm>
            <a:off x="7078655" y="558909"/>
            <a:ext cx="2604648" cy="296725"/>
          </a:xfrm>
          <a:prstGeom prst="borderCallout1">
            <a:avLst>
              <a:gd name="adj1" fmla="val 47918"/>
              <a:gd name="adj2" fmla="val 918"/>
              <a:gd name="adj3" fmla="val 42588"/>
              <a:gd name="adj4" fmla="val -7261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Pinacoteca / Museu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1" name="Texto Explicativo 1 10"/>
          <p:cNvSpPr/>
          <p:nvPr/>
        </p:nvSpPr>
        <p:spPr>
          <a:xfrm>
            <a:off x="6734498" y="6270438"/>
            <a:ext cx="5240210" cy="431964"/>
          </a:xfrm>
          <a:prstGeom prst="borderCallout1">
            <a:avLst>
              <a:gd name="adj1" fmla="val 103365"/>
              <a:gd name="adj2" fmla="val 5281"/>
              <a:gd name="adj3" fmla="val 98665"/>
              <a:gd name="adj4" fmla="val -4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Pinacoteca: sala que contém uma coleção de quadros</a:t>
            </a:r>
            <a:endParaRPr lang="pt-PT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133767" y="5055961"/>
            <a:ext cx="4983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3175" algn="just"/>
            <a:r>
              <a:rPr lang="pt-PT" sz="2000" dirty="0" smtClean="0">
                <a:latin typeface="Arial Narrow" panose="020B0606020202030204" pitchFamily="34" charset="0"/>
              </a:rPr>
              <a:t>Na ilustração, há um laboratório, uma biblioteca, uma sala de informática, um observatório de astronomia e uma pinacoteca ou museu.</a:t>
            </a:r>
            <a:endParaRPr lang="pt-PT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7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242" y="121024"/>
            <a:ext cx="6510735" cy="605118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Comunicadores do Século XXI</a:t>
            </a:r>
            <a:endParaRPr lang="pt-PT" sz="20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42" y="726142"/>
            <a:ext cx="6026464" cy="599821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11" y="957373"/>
            <a:ext cx="5857326" cy="346934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450727" y="311042"/>
            <a:ext cx="5436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lang="pt-PT" b="1" dirty="0" smtClean="0"/>
              <a:t>2. </a:t>
            </a:r>
            <a:r>
              <a:rPr lang="pt-PT" dirty="0" smtClean="0"/>
              <a:t>Lê atentamente a citação de Mark </a:t>
            </a:r>
            <a:r>
              <a:rPr lang="pt-PT" dirty="0" err="1" smtClean="0"/>
              <a:t>Briggs</a:t>
            </a:r>
            <a:r>
              <a:rPr lang="pt-PT" dirty="0" smtClean="0"/>
              <a:t>,</a:t>
            </a:r>
          </a:p>
          <a:p>
            <a:pPr marL="712788" indent="-444500"/>
            <a:r>
              <a:rPr lang="pt-PT" b="1" dirty="0" smtClean="0"/>
              <a:t>2.1. </a:t>
            </a:r>
            <a:r>
              <a:rPr lang="pt-PT" dirty="0" smtClean="0"/>
              <a:t>Explica o significado dos excertos.</a:t>
            </a:r>
            <a:endParaRPr lang="pt-PT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175189" y="957373"/>
            <a:ext cx="4846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pt-PT" b="1" dirty="0" smtClean="0"/>
              <a:t>a) </a:t>
            </a:r>
            <a:r>
              <a:rPr lang="pt-PT" dirty="0" smtClean="0"/>
              <a:t>“tantas formas de se contar estórias e de levar informação aos leitores”</a:t>
            </a:r>
            <a:endParaRPr lang="pt-PT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7227194" y="3402083"/>
            <a:ext cx="4794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pt-PT" b="1" dirty="0" smtClean="0"/>
              <a:t>b) </a:t>
            </a:r>
            <a:r>
              <a:rPr lang="pt-PT" dirty="0" smtClean="0"/>
              <a:t>“desaparecimento das tradicionais limitações de tempo e de espaço.”</a:t>
            </a:r>
            <a:endParaRPr lang="pt-PT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6736976" y="1603704"/>
            <a:ext cx="49833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3175" algn="just"/>
            <a:r>
              <a:rPr lang="pt-PT" sz="2000" dirty="0">
                <a:latin typeface="Arial Narrow" panose="020B0606020202030204" pitchFamily="34" charset="0"/>
              </a:rPr>
              <a:t>A expressão significa que o jornalismo atual se faz também por outros canais, além dos tradicionais jornal, televisão e rádio, utilizando a Internet (edições online, blogues, </a:t>
            </a:r>
            <a:r>
              <a:rPr lang="pt-PT" sz="2000" dirty="0" err="1">
                <a:latin typeface="Arial Narrow" panose="020B0606020202030204" pitchFamily="34" charset="0"/>
              </a:rPr>
              <a:t>facebook</a:t>
            </a:r>
            <a:r>
              <a:rPr lang="pt-PT" sz="2000" dirty="0">
                <a:latin typeface="Arial Narrow" panose="020B0606020202030204" pitchFamily="34" charset="0"/>
              </a:rPr>
              <a:t>, </a:t>
            </a:r>
            <a:r>
              <a:rPr lang="pt-PT" sz="2000" dirty="0" err="1">
                <a:latin typeface="Arial Narrow" panose="020B0606020202030204" pitchFamily="34" charset="0"/>
              </a:rPr>
              <a:t>twitter</a:t>
            </a:r>
            <a:r>
              <a:rPr lang="pt-PT" sz="2000" dirty="0">
                <a:latin typeface="Arial Narrow" panose="020B0606020202030204" pitchFamily="34" charset="0"/>
              </a:rPr>
              <a:t>…), SMS…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736976" y="4202107"/>
            <a:ext cx="49833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3175" algn="just"/>
            <a:r>
              <a:rPr lang="pt-PT" sz="2000" dirty="0">
                <a:latin typeface="Arial Narrow" panose="020B0606020202030204" pitchFamily="34" charset="0"/>
              </a:rPr>
              <a:t>A disponibilização da informação, atualmente, é imediata, o que não acontece com as edições em papel. Por outro lado, o mundo inteiro está ligado por uma rede através da qual as fronteiras de espaço deixam de existir.</a:t>
            </a:r>
            <a:endParaRPr lang="pt-PT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1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242" y="121024"/>
            <a:ext cx="4099849" cy="407515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>Comunicadores do Século XXI</a:t>
            </a:r>
            <a:endParaRPr lang="pt-PT" sz="2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4213383" y="160416"/>
            <a:ext cx="5602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lang="pt-PT" b="1" dirty="0" smtClean="0"/>
              <a:t>Pronto para… abordar o texto comunicacional?</a:t>
            </a:r>
            <a:endParaRPr lang="pt-PT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594659" y="636484"/>
            <a:ext cx="10125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PT" dirty="0" smtClean="0"/>
              <a:t>Na unidade que agora se inicia, vais ter oportunidade de estudar diversos géneros de texto de caráter comunicacional.</a:t>
            </a:r>
          </a:p>
          <a:p>
            <a:pPr marL="806450" indent="-442913"/>
            <a:r>
              <a:rPr lang="pt-PT" b="1" dirty="0" smtClean="0"/>
              <a:t>1.1. </a:t>
            </a:r>
            <a:r>
              <a:rPr lang="pt-PT" dirty="0" smtClean="0"/>
              <a:t>Constrói palavras com as sílabas disfarçadas nas ilustrações e descobre os géneros textuais que vais estudar. Damos-te algumas pistas.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355894" y="2004872"/>
            <a:ext cx="156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Verbete de </a:t>
            </a:r>
          </a:p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enciclopédia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659" y="1890920"/>
            <a:ext cx="1407679" cy="15766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773" y="2018305"/>
            <a:ext cx="1580121" cy="113677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085" y="1911417"/>
            <a:ext cx="2196451" cy="11321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0441108" y="1944758"/>
            <a:ext cx="1472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Reportagem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25" y="3645028"/>
            <a:ext cx="1458307" cy="1258880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2356434" y="3645028"/>
            <a:ext cx="1183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Entrevista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128" y="3328261"/>
            <a:ext cx="1211069" cy="1503023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4950675" y="3328261"/>
            <a:ext cx="91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Guia </a:t>
            </a:r>
          </a:p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turístico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984376" y="2052569"/>
            <a:ext cx="1229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Artigo de</a:t>
            </a:r>
          </a:p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divulgação </a:t>
            </a:r>
          </a:p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científica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699" y="3306264"/>
            <a:ext cx="1451719" cy="1491492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7717418" y="3353458"/>
            <a:ext cx="978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Arial Narrow" panose="020B0606020202030204" pitchFamily="34" charset="0"/>
              </a:rPr>
              <a:t>Crítica </a:t>
            </a:r>
          </a:p>
          <a:p>
            <a:r>
              <a:rPr lang="pt-PT" sz="2000" dirty="0" smtClean="0">
                <a:latin typeface="Arial Narrow" panose="020B0606020202030204" pitchFamily="34" charset="0"/>
              </a:rPr>
              <a:t>de</a:t>
            </a:r>
          </a:p>
          <a:p>
            <a:r>
              <a:rPr lang="pt-PT" sz="2000" dirty="0" smtClean="0">
                <a:latin typeface="Arial Narrow" panose="020B0606020202030204" pitchFamily="34" charset="0"/>
              </a:rPr>
              <a:t>cinema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650" y="3306264"/>
            <a:ext cx="1443170" cy="1317068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0632285" y="3253033"/>
            <a:ext cx="1254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Arial Narrow" panose="020B0606020202030204" pitchFamily="34" charset="0"/>
              </a:rPr>
              <a:t>Anúncio</a:t>
            </a:r>
          </a:p>
          <a:p>
            <a:r>
              <a:rPr lang="pt-PT" sz="2000" dirty="0" smtClean="0">
                <a:latin typeface="Arial Narrow" panose="020B0606020202030204" pitchFamily="34" charset="0"/>
              </a:rPr>
              <a:t>publicitário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932" y="5112888"/>
            <a:ext cx="1442189" cy="1430270"/>
          </a:xfrm>
          <a:prstGeom prst="rect">
            <a:avLst/>
          </a:prstGeom>
        </p:spPr>
      </p:pic>
      <p:sp>
        <p:nvSpPr>
          <p:cNvPr id="23" name="CaixaDeTexto 22"/>
          <p:cNvSpPr txBox="1"/>
          <p:nvPr/>
        </p:nvSpPr>
        <p:spPr>
          <a:xfrm>
            <a:off x="3587059" y="5101744"/>
            <a:ext cx="1092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Artigo de</a:t>
            </a:r>
          </a:p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opinião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525" y="5004463"/>
            <a:ext cx="1261151" cy="1564312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6705937" y="5011821"/>
            <a:ext cx="914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Notícia</a:t>
            </a:r>
            <a:endParaRPr lang="pt-PT" sz="2000" dirty="0">
              <a:latin typeface="Arial Narrow" panose="020B0606020202030204" pitchFamily="34" charset="0"/>
            </a:endParaRP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085" y="5034509"/>
            <a:ext cx="2084872" cy="130634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10011792" y="5052162"/>
            <a:ext cx="1121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 smtClean="0">
                <a:latin typeface="Arial Narrow" panose="020B0606020202030204" pitchFamily="34" charset="0"/>
              </a:rPr>
              <a:t>Cartoon</a:t>
            </a:r>
            <a:endParaRPr lang="pt-PT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92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17" grpId="0"/>
      <p:bldP spid="9" grpId="0"/>
      <p:bldP spid="19" grpId="0"/>
      <p:bldP spid="21" grpId="0"/>
      <p:bldP spid="23" grpId="0"/>
      <p:bldP spid="25" grpId="0"/>
      <p:bldP spid="27" grpId="0"/>
    </p:bld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298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Century Gothic</vt:lpstr>
      <vt:lpstr>Wingdings 3</vt:lpstr>
      <vt:lpstr>Cacho</vt:lpstr>
      <vt:lpstr>Unidade 1</vt:lpstr>
      <vt:lpstr>Comunicadores do Século XXI</vt:lpstr>
      <vt:lpstr>Comunicadores do Século XXI</vt:lpstr>
      <vt:lpstr>Comunicadores do Século XXI</vt:lpstr>
      <vt:lpstr>Comunicadores do Século XXI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</dc:title>
  <dc:creator>Teresa Figueiredo</dc:creator>
  <cp:lastModifiedBy>Teresa Figueiredo</cp:lastModifiedBy>
  <cp:revision>13</cp:revision>
  <dcterms:created xsi:type="dcterms:W3CDTF">2013-09-29T21:37:31Z</dcterms:created>
  <dcterms:modified xsi:type="dcterms:W3CDTF">2013-09-29T23:24:35Z</dcterms:modified>
</cp:coreProperties>
</file>