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660"/>
  </p:normalViewPr>
  <p:slideViewPr>
    <p:cSldViewPr snapToGrid="0">
      <p:cViewPr varScale="1">
        <p:scale>
          <a:sx n="92" d="100"/>
          <a:sy n="92" d="100"/>
        </p:scale>
        <p:origin x="-61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80960" y="142852"/>
            <a:ext cx="11430080" cy="4857784"/>
          </a:xfrm>
          <a:prstGeom prst="roundRect">
            <a:avLst>
              <a:gd name="adj" fmla="val 2353"/>
            </a:avLst>
          </a:prstGeom>
          <a:gradFill>
            <a:gsLst>
              <a:gs pos="0">
                <a:schemeClr val="bg2"/>
              </a:gs>
              <a:gs pos="35000">
                <a:schemeClr val="bg2">
                  <a:lumMod val="90000"/>
                </a:schemeClr>
              </a:gs>
            </a:gsLst>
          </a:gra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80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62000" y="2928935"/>
            <a:ext cx="10668000" cy="1470025"/>
          </a:xfrm>
        </p:spPr>
        <p:txBody>
          <a:bodyPr/>
          <a:lstStyle>
            <a:lvl1pPr algn="ctr">
              <a:defRPr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pt-PT" smtClean="0"/>
              <a:t>Clique para editar o título mestre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09600" y="5000636"/>
            <a:ext cx="11201440" cy="107157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Clique para editar o estilo do subtítulo mestre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06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 texto mestre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527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pt-PT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 texto mestre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3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4"/>
          <p:cNvSpPr/>
          <p:nvPr/>
        </p:nvSpPr>
        <p:spPr>
          <a:xfrm>
            <a:off x="609600" y="274638"/>
            <a:ext cx="10972800" cy="914400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/>
          <a:lstStyle/>
          <a:p>
            <a:endParaRPr lang="en-US" sz="2400" dirty="0">
              <a:solidFill>
                <a:srgbClr val="EEECE1">
                  <a:lumMod val="25000"/>
                </a:srgbClr>
              </a:solidFill>
              <a:latin typeface="Gill Sans MT" pitchFamily="34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3467" y="274638"/>
            <a:ext cx="10248933" cy="914400"/>
          </a:xfrm>
        </p:spPr>
        <p:txBody>
          <a:bodyPr>
            <a:noAutofit/>
          </a:bodyPr>
          <a:lstStyle>
            <a:lvl1pPr marL="742950" indent="-742950" algn="l">
              <a:buFont typeface="+mj-lt"/>
              <a:buNone/>
              <a:defRPr lang="pt-BR" sz="2800" kern="1200" dirty="0" smtClean="0">
                <a:solidFill>
                  <a:srgbClr val="EEECE1">
                    <a:lumMod val="25000"/>
                  </a:srgbClr>
                </a:solidFill>
                <a:latin typeface="Gill Sans MT" pitchFamily="34" charset="0"/>
                <a:ea typeface="+mn-ea"/>
                <a:cs typeface="+mn-cs"/>
              </a:defRPr>
            </a:lvl1pPr>
          </a:lstStyle>
          <a:p>
            <a:r>
              <a:rPr lang="pt-PT" smtClean="0"/>
              <a:t>Clique para editar o título mestre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 texto mestre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12" name="Straight Connector 16"/>
          <p:cNvCxnSpPr/>
          <p:nvPr/>
        </p:nvCxnSpPr>
        <p:spPr>
          <a:xfrm rot="5400000">
            <a:off x="875208" y="730780"/>
            <a:ext cx="914400" cy="2117"/>
          </a:xfrm>
          <a:prstGeom prst="line">
            <a:avLst/>
          </a:prstGeom>
          <a:ln w="31750">
            <a:solidFill>
              <a:srgbClr val="FF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spaço Reservado para Texto 19"/>
          <p:cNvSpPr>
            <a:spLocks noGrp="1"/>
          </p:cNvSpPr>
          <p:nvPr>
            <p:ph type="body" sz="quarter" idx="18" hasCustomPrompt="1"/>
          </p:nvPr>
        </p:nvSpPr>
        <p:spPr>
          <a:xfrm>
            <a:off x="609601" y="274638"/>
            <a:ext cx="685729" cy="914400"/>
          </a:xfrm>
        </p:spPr>
        <p:txBody>
          <a:bodyPr anchor="ctr"/>
          <a:lstStyle>
            <a:lvl1pPr>
              <a:buNone/>
              <a:defRPr lang="pt-BR" sz="5000" kern="1200" dirty="0" smtClean="0">
                <a:solidFill>
                  <a:srgbClr val="EEECE1">
                    <a:lumMod val="75000"/>
                  </a:srgbClr>
                </a:solidFill>
                <a:latin typeface="Calisto MT" pitchFamily="18" charset="0"/>
                <a:ea typeface="+mn-ea"/>
                <a:cs typeface="+mn-cs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pt-PT" smtClean="0"/>
              <a:t>1</a:t>
            </a: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02596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31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título mestre</a:t>
            </a:r>
            <a:endParaRPr lang="pt-PT" dirty="0"/>
          </a:p>
        </p:txBody>
      </p:sp>
      <p:sp>
        <p:nvSpPr>
          <p:cNvPr id="34" name="Rectangle 5"/>
          <p:cNvSpPr/>
          <p:nvPr/>
        </p:nvSpPr>
        <p:spPr>
          <a:xfrm>
            <a:off x="512619" y="1524000"/>
            <a:ext cx="3657600" cy="914400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/>
          <a:lstStyle/>
          <a:p>
            <a:endParaRPr lang="en-US" sz="2400" dirty="0">
              <a:solidFill>
                <a:srgbClr val="EEECE1">
                  <a:lumMod val="25000"/>
                </a:srgbClr>
              </a:solidFill>
              <a:latin typeface="Gill Sans MT" pitchFamily="34" charset="0"/>
            </a:endParaRPr>
          </a:p>
        </p:txBody>
      </p:sp>
      <p:cxnSp>
        <p:nvCxnSpPr>
          <p:cNvPr id="36" name="Straight Connector 9"/>
          <p:cNvCxnSpPr/>
          <p:nvPr/>
        </p:nvCxnSpPr>
        <p:spPr>
          <a:xfrm rot="5400000">
            <a:off x="1085177" y="1980141"/>
            <a:ext cx="685800" cy="2117"/>
          </a:xfrm>
          <a:prstGeom prst="line">
            <a:avLst/>
          </a:prstGeom>
          <a:ln w="31750">
            <a:solidFill>
              <a:srgbClr val="FF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10"/>
          <p:cNvSpPr/>
          <p:nvPr/>
        </p:nvSpPr>
        <p:spPr>
          <a:xfrm>
            <a:off x="4318000" y="1524000"/>
            <a:ext cx="3556000" cy="914400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/>
          <a:lstStyle/>
          <a:p>
            <a:endParaRPr lang="en-US" sz="2400" dirty="0" smtClean="0">
              <a:solidFill>
                <a:srgbClr val="EEECE1">
                  <a:lumMod val="25000"/>
                </a:srgbClr>
              </a:solidFill>
              <a:latin typeface="Gill Sans MT" pitchFamily="34" charset="0"/>
            </a:endParaRPr>
          </a:p>
        </p:txBody>
      </p:sp>
      <p:cxnSp>
        <p:nvCxnSpPr>
          <p:cNvPr id="39" name="Straight Connector 12"/>
          <p:cNvCxnSpPr/>
          <p:nvPr/>
        </p:nvCxnSpPr>
        <p:spPr>
          <a:xfrm rot="5400000">
            <a:off x="4890559" y="1980141"/>
            <a:ext cx="685800" cy="2117"/>
          </a:xfrm>
          <a:prstGeom prst="line">
            <a:avLst/>
          </a:prstGeom>
          <a:ln w="31750">
            <a:solidFill>
              <a:srgbClr val="FF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14"/>
          <p:cNvSpPr/>
          <p:nvPr/>
        </p:nvSpPr>
        <p:spPr>
          <a:xfrm>
            <a:off x="8132619" y="1524000"/>
            <a:ext cx="3556000" cy="914400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/>
          <a:lstStyle/>
          <a:p>
            <a:endParaRPr lang="en-US" sz="2400" dirty="0">
              <a:solidFill>
                <a:srgbClr val="EEECE1">
                  <a:lumMod val="25000"/>
                </a:srgbClr>
              </a:solidFill>
              <a:latin typeface="Gill Sans MT" pitchFamily="34" charset="0"/>
            </a:endParaRPr>
          </a:p>
        </p:txBody>
      </p:sp>
      <p:cxnSp>
        <p:nvCxnSpPr>
          <p:cNvPr id="42" name="Straight Connector 16"/>
          <p:cNvCxnSpPr/>
          <p:nvPr/>
        </p:nvCxnSpPr>
        <p:spPr>
          <a:xfrm rot="5400000">
            <a:off x="8705177" y="1980141"/>
            <a:ext cx="685800" cy="2117"/>
          </a:xfrm>
          <a:prstGeom prst="line">
            <a:avLst/>
          </a:prstGeom>
          <a:ln w="31750">
            <a:solidFill>
              <a:srgbClr val="FF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Espaço Reservado para Texto 54"/>
          <p:cNvSpPr>
            <a:spLocks noGrp="1"/>
          </p:cNvSpPr>
          <p:nvPr>
            <p:ph type="body" sz="quarter" idx="14" hasCustomPrompt="1"/>
          </p:nvPr>
        </p:nvSpPr>
        <p:spPr>
          <a:xfrm>
            <a:off x="1407950" y="1533532"/>
            <a:ext cx="2762269" cy="904868"/>
          </a:xfrm>
          <a:noFill/>
        </p:spPr>
        <p:txBody>
          <a:bodyPr anchor="ctr"/>
          <a:lstStyle>
            <a:lvl1pPr>
              <a:buNone/>
              <a:defRPr lang="pt-BR" sz="2400" kern="1200" dirty="0" smtClean="0">
                <a:solidFill>
                  <a:srgbClr val="EEECE1">
                    <a:lumMod val="25000"/>
                  </a:srgbClr>
                </a:solidFill>
                <a:latin typeface="Gill Sans MT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pt-PT" smtClean="0"/>
              <a:t>Titulo 1</a:t>
            </a:r>
            <a:endParaRPr lang="pt-PT" dirty="0"/>
          </a:p>
        </p:txBody>
      </p:sp>
      <p:sp>
        <p:nvSpPr>
          <p:cNvPr id="56" name="Espaço Reservado para Texto 54"/>
          <p:cNvSpPr>
            <a:spLocks noGrp="1"/>
          </p:cNvSpPr>
          <p:nvPr>
            <p:ph type="body" sz="quarter" idx="15" hasCustomPrompt="1"/>
          </p:nvPr>
        </p:nvSpPr>
        <p:spPr>
          <a:xfrm>
            <a:off x="5234518" y="1524000"/>
            <a:ext cx="2671245" cy="904868"/>
          </a:xfrm>
          <a:noFill/>
        </p:spPr>
        <p:txBody>
          <a:bodyPr anchor="ctr"/>
          <a:lstStyle>
            <a:lvl1pPr>
              <a:buNone/>
              <a:defRPr lang="pt-BR" sz="2400" kern="1200" dirty="0" smtClean="0">
                <a:solidFill>
                  <a:srgbClr val="EEECE1">
                    <a:lumMod val="25000"/>
                  </a:srgbClr>
                </a:solidFill>
                <a:latin typeface="Gill Sans MT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pt-PT" smtClean="0"/>
              <a:t>Titulo 2</a:t>
            </a:r>
            <a:endParaRPr lang="pt-PT" dirty="0"/>
          </a:p>
        </p:txBody>
      </p:sp>
      <p:sp>
        <p:nvSpPr>
          <p:cNvPr id="57" name="Espaço Reservado para Texto 54"/>
          <p:cNvSpPr>
            <a:spLocks noGrp="1"/>
          </p:cNvSpPr>
          <p:nvPr>
            <p:ph type="body" sz="quarter" idx="16" hasCustomPrompt="1"/>
          </p:nvPr>
        </p:nvSpPr>
        <p:spPr>
          <a:xfrm>
            <a:off x="9049136" y="1524000"/>
            <a:ext cx="2666653" cy="904868"/>
          </a:xfrm>
        </p:spPr>
        <p:txBody>
          <a:bodyPr anchor="ctr"/>
          <a:lstStyle>
            <a:lvl1pPr>
              <a:buNone/>
              <a:defRPr lang="pt-BR" sz="2400" kern="1200" dirty="0" smtClean="0">
                <a:solidFill>
                  <a:srgbClr val="EEECE1">
                    <a:lumMod val="25000"/>
                  </a:srgbClr>
                </a:solidFill>
                <a:latin typeface="Gill Sans MT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pt-PT" smtClean="0"/>
              <a:t>Titulo 3</a:t>
            </a:r>
            <a:endParaRPr lang="pt-PT" dirty="0"/>
          </a:p>
        </p:txBody>
      </p:sp>
      <p:sp>
        <p:nvSpPr>
          <p:cNvPr id="59" name="Espaço Reservado para Texto 58"/>
          <p:cNvSpPr>
            <a:spLocks noGrp="1"/>
          </p:cNvSpPr>
          <p:nvPr>
            <p:ph type="body" sz="quarter" idx="17"/>
          </p:nvPr>
        </p:nvSpPr>
        <p:spPr>
          <a:xfrm>
            <a:off x="512619" y="2428868"/>
            <a:ext cx="3657600" cy="3888000"/>
          </a:xfr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>
                  <a:lumMod val="90000"/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tlCol="0" anchor="t" anchorCtr="0"/>
          <a:lstStyle>
            <a:lvl1pPr algn="l" defTabSz="914400" rtl="0" eaLnBrk="1" latinLnBrk="0" hangingPunct="1">
              <a:defRPr lang="pt-BR" sz="1600" kern="1200" dirty="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1pPr>
            <a:lvl2pPr algn="l" defTabSz="914400" rtl="0" eaLnBrk="1" latinLnBrk="0" hangingPunct="1">
              <a:defRPr lang="pt-BR" sz="1600" kern="1200" dirty="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2pPr>
            <a:lvl3pPr algn="l" defTabSz="914400" rtl="0" eaLnBrk="1" latinLnBrk="0" hangingPunct="1">
              <a:defRPr lang="pt-BR" sz="1600" kern="1200" dirty="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3pPr>
            <a:lvl4pPr algn="l" defTabSz="914400" rtl="0" eaLnBrk="1" latinLnBrk="0" hangingPunct="1">
              <a:defRPr lang="pt-BR" sz="1600" kern="1200" dirty="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4pPr>
            <a:lvl5pPr algn="l" defTabSz="914400" rtl="0" eaLnBrk="1" latinLnBrk="0" hangingPunct="1">
              <a:defRPr lang="pt-BR" sz="1600" kern="1200" dirty="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pt-PT" smtClean="0"/>
              <a:t>Clique para editar o texto mestre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 dirty="0"/>
          </a:p>
        </p:txBody>
      </p:sp>
      <p:sp>
        <p:nvSpPr>
          <p:cNvPr id="60" name="Espaço Reservado para Texto 58"/>
          <p:cNvSpPr>
            <a:spLocks noGrp="1"/>
          </p:cNvSpPr>
          <p:nvPr>
            <p:ph type="body" sz="quarter" idx="18"/>
          </p:nvPr>
        </p:nvSpPr>
        <p:spPr>
          <a:xfrm>
            <a:off x="4318000" y="2428868"/>
            <a:ext cx="3587763" cy="3929090"/>
          </a:xfr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>
                  <a:lumMod val="90000"/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tlCol="0" anchor="t" anchorCtr="0"/>
          <a:lstStyle>
            <a:lvl1pPr algn="l" defTabSz="914400" rtl="0" eaLnBrk="1" latinLnBrk="0" hangingPunct="1">
              <a:defRPr lang="pt-BR" sz="1600" kern="1200" dirty="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1pPr>
            <a:lvl2pPr algn="l" defTabSz="914400" rtl="0" eaLnBrk="1" latinLnBrk="0" hangingPunct="1">
              <a:defRPr lang="pt-BR" sz="1600" kern="1200" dirty="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2pPr>
            <a:lvl3pPr algn="l" defTabSz="914400" rtl="0" eaLnBrk="1" latinLnBrk="0" hangingPunct="1">
              <a:defRPr lang="pt-BR" sz="1600" kern="1200" dirty="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3pPr>
            <a:lvl4pPr algn="l" defTabSz="914400" rtl="0" eaLnBrk="1" latinLnBrk="0" hangingPunct="1">
              <a:defRPr lang="pt-BR" sz="1600" kern="1200" dirty="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4pPr>
            <a:lvl5pPr algn="l" defTabSz="914400" rtl="0" eaLnBrk="1" latinLnBrk="0" hangingPunct="1">
              <a:defRPr lang="pt-BR" sz="1600" kern="1200" dirty="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pt-PT" smtClean="0"/>
              <a:t>Clique para editar o texto mestre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 dirty="0"/>
          </a:p>
        </p:txBody>
      </p:sp>
      <p:sp>
        <p:nvSpPr>
          <p:cNvPr id="61" name="Espaço Reservado para Texto 58"/>
          <p:cNvSpPr>
            <a:spLocks noGrp="1"/>
          </p:cNvSpPr>
          <p:nvPr>
            <p:ph type="body" sz="quarter" idx="19"/>
          </p:nvPr>
        </p:nvSpPr>
        <p:spPr>
          <a:xfrm>
            <a:off x="8123435" y="2438400"/>
            <a:ext cx="3592355" cy="3835374"/>
          </a:xfr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>
                  <a:lumMod val="90000"/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tlCol="0" anchor="t" anchorCtr="0"/>
          <a:lstStyle>
            <a:lvl1pPr algn="l" defTabSz="914400" rtl="0" eaLnBrk="1" latinLnBrk="0" hangingPunct="1">
              <a:defRPr lang="pt-BR" sz="1600" kern="1200" dirty="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1pPr>
            <a:lvl2pPr algn="l" defTabSz="914400" rtl="0" eaLnBrk="1" latinLnBrk="0" hangingPunct="1">
              <a:defRPr lang="pt-BR" sz="1600" kern="1200" dirty="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2pPr>
            <a:lvl3pPr algn="l" defTabSz="914400" rtl="0" eaLnBrk="1" latinLnBrk="0" hangingPunct="1">
              <a:defRPr lang="pt-BR" sz="1600" kern="1200" dirty="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3pPr>
            <a:lvl4pPr algn="l" defTabSz="914400" rtl="0" eaLnBrk="1" latinLnBrk="0" hangingPunct="1">
              <a:defRPr lang="pt-BR" sz="1600" kern="1200" dirty="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4pPr>
            <a:lvl5pPr algn="l" defTabSz="914400" rtl="0" eaLnBrk="1" latinLnBrk="0" hangingPunct="1">
              <a:defRPr lang="pt-BR" sz="1600" kern="1200" dirty="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pt-PT" smtClean="0"/>
              <a:t>Clique para editar o texto mestre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 dirty="0"/>
          </a:p>
        </p:txBody>
      </p:sp>
      <p:sp>
        <p:nvSpPr>
          <p:cNvPr id="63" name="Espaço Reservado para Texto 62"/>
          <p:cNvSpPr>
            <a:spLocks noGrp="1"/>
          </p:cNvSpPr>
          <p:nvPr>
            <p:ph type="body" sz="quarter" idx="20" hasCustomPrompt="1"/>
          </p:nvPr>
        </p:nvSpPr>
        <p:spPr>
          <a:xfrm>
            <a:off x="512619" y="1524000"/>
            <a:ext cx="895331" cy="861774"/>
          </a:xfrm>
        </p:spPr>
        <p:txBody>
          <a:bodyPr anchor="ctr">
            <a:noAutofit/>
          </a:bodyPr>
          <a:lstStyle>
            <a:lvl1pPr marL="0" algn="ctr" defTabSz="914400" rtl="0" eaLnBrk="1" latinLnBrk="0" hangingPunct="1">
              <a:buNone/>
              <a:defRPr lang="pt-BR" sz="5000" kern="1200" dirty="0">
                <a:solidFill>
                  <a:srgbClr val="EEECE1">
                    <a:lumMod val="75000"/>
                  </a:srgbClr>
                </a:solidFill>
                <a:latin typeface="Calisto MT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pt-PT" smtClean="0"/>
              <a:t>1</a:t>
            </a:r>
            <a:endParaRPr lang="pt-PT" dirty="0"/>
          </a:p>
        </p:txBody>
      </p:sp>
      <p:sp>
        <p:nvSpPr>
          <p:cNvPr id="64" name="Espaço Reservado para Texto 62"/>
          <p:cNvSpPr>
            <a:spLocks noGrp="1"/>
          </p:cNvSpPr>
          <p:nvPr>
            <p:ph type="body" sz="quarter" idx="21" hasCustomPrompt="1"/>
          </p:nvPr>
        </p:nvSpPr>
        <p:spPr>
          <a:xfrm>
            <a:off x="4339187" y="1524000"/>
            <a:ext cx="895331" cy="861774"/>
          </a:xfrm>
        </p:spPr>
        <p:txBody>
          <a:bodyPr anchor="ctr">
            <a:noAutofit/>
          </a:bodyPr>
          <a:lstStyle>
            <a:lvl1pPr marL="0" algn="ctr" defTabSz="914400" rtl="0" eaLnBrk="1" latinLnBrk="0" hangingPunct="1">
              <a:buNone/>
              <a:defRPr lang="pt-BR" sz="5000" kern="1200" dirty="0">
                <a:solidFill>
                  <a:srgbClr val="EEECE1">
                    <a:lumMod val="75000"/>
                  </a:srgbClr>
                </a:solidFill>
                <a:latin typeface="Calisto MT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pt-PT" smtClean="0"/>
              <a:t>1</a:t>
            </a:r>
            <a:endParaRPr lang="pt-PT" dirty="0"/>
          </a:p>
        </p:txBody>
      </p:sp>
      <p:sp>
        <p:nvSpPr>
          <p:cNvPr id="65" name="Espaço Reservado para Texto 62"/>
          <p:cNvSpPr>
            <a:spLocks noGrp="1"/>
          </p:cNvSpPr>
          <p:nvPr>
            <p:ph type="body" sz="quarter" idx="22" hasCustomPrompt="1"/>
          </p:nvPr>
        </p:nvSpPr>
        <p:spPr>
          <a:xfrm>
            <a:off x="8123435" y="1524000"/>
            <a:ext cx="895331" cy="861774"/>
          </a:xfrm>
        </p:spPr>
        <p:txBody>
          <a:bodyPr anchor="ctr">
            <a:noAutofit/>
          </a:bodyPr>
          <a:lstStyle>
            <a:lvl1pPr marL="0" algn="ctr" defTabSz="914400" rtl="0" eaLnBrk="1" latinLnBrk="0" hangingPunct="1">
              <a:buNone/>
              <a:defRPr lang="pt-BR" sz="5000" kern="1200" dirty="0">
                <a:solidFill>
                  <a:srgbClr val="EEECE1">
                    <a:lumMod val="75000"/>
                  </a:srgbClr>
                </a:solidFill>
                <a:latin typeface="Calisto MT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pt-PT" smtClean="0"/>
              <a:t>1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6968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título mestre</a:t>
            </a:r>
            <a:endParaRPr lang="pt-PT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709083" y="2143116"/>
            <a:ext cx="5386917" cy="3951288"/>
          </a:xfr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>
                  <a:lumMod val="90000"/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91440" rIns="91440" bIns="45720" rtlCol="0" anchor="t" anchorCtr="0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dirty="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 texto mestre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bg2">
                  <a:lumMod val="90000"/>
                  <a:alpha val="75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  <a:tileRect/>
          </a:gra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91440" rIns="91440" bIns="45720" rtlCol="0" anchor="t" anchorCtr="0">
            <a:normAutofit/>
          </a:bodyPr>
          <a:lstStyle>
            <a:lvl1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1pPr>
            <a:lvl2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ct val="20000"/>
              </a:spcBef>
              <a:buFont typeface="Arial" pitchFamily="34" charset="0"/>
              <a:defRPr lang="pt-BR" sz="2000" kern="1200" smtClean="0">
                <a:solidFill>
                  <a:prstClr val="white">
                    <a:lumMod val="50000"/>
                  </a:prstClr>
                </a:solidFill>
                <a:latin typeface="Gill Sans MT" pitchFamily="34" charset="0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 texto mestre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Rectangle 5"/>
          <p:cNvSpPr/>
          <p:nvPr/>
        </p:nvSpPr>
        <p:spPr>
          <a:xfrm>
            <a:off x="709083" y="1417639"/>
            <a:ext cx="5386917" cy="757237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/>
          <a:lstStyle/>
          <a:p>
            <a:endParaRPr lang="en-US" sz="2400" dirty="0">
              <a:solidFill>
                <a:srgbClr val="EEECE1">
                  <a:lumMod val="25000"/>
                </a:srgbClr>
              </a:solidFill>
              <a:latin typeface="Gill Sans MT" pitchFamily="34" charset="0"/>
            </a:endParaRPr>
          </a:p>
        </p:txBody>
      </p:sp>
      <p:sp>
        <p:nvSpPr>
          <p:cNvPr id="11" name="TextBox 7"/>
          <p:cNvSpPr txBox="1"/>
          <p:nvPr/>
        </p:nvSpPr>
        <p:spPr>
          <a:xfrm>
            <a:off x="609568" y="1357298"/>
            <a:ext cx="91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>
                <a:solidFill>
                  <a:srgbClr val="EEECE1">
                    <a:lumMod val="75000"/>
                  </a:srgbClr>
                </a:solidFill>
                <a:latin typeface="Calisto MT" pitchFamily="18" charset="0"/>
              </a:rPr>
              <a:t>1</a:t>
            </a:r>
          </a:p>
        </p:txBody>
      </p:sp>
      <p:cxnSp>
        <p:nvCxnSpPr>
          <p:cNvPr id="12" name="Straight Connector 9"/>
          <p:cNvCxnSpPr/>
          <p:nvPr/>
        </p:nvCxnSpPr>
        <p:spPr>
          <a:xfrm rot="5400000">
            <a:off x="1086876" y="1799158"/>
            <a:ext cx="685800" cy="2117"/>
          </a:xfrm>
          <a:prstGeom prst="line">
            <a:avLst/>
          </a:prstGeom>
          <a:ln w="31750">
            <a:solidFill>
              <a:srgbClr val="FF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30836" y="1428737"/>
            <a:ext cx="4565683" cy="717559"/>
          </a:xfr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9144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pt-BR" sz="2400" kern="1200" dirty="0" smtClean="0">
                <a:solidFill>
                  <a:srgbClr val="EEECE1">
                    <a:lumMod val="25000"/>
                  </a:srgbClr>
                </a:solidFill>
                <a:latin typeface="Gill Sans MT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 texto mestre</a:t>
            </a:r>
          </a:p>
        </p:txBody>
      </p:sp>
      <p:sp>
        <p:nvSpPr>
          <p:cNvPr id="14" name="Rectangle 5"/>
          <p:cNvSpPr/>
          <p:nvPr/>
        </p:nvSpPr>
        <p:spPr>
          <a:xfrm>
            <a:off x="6193368" y="1417639"/>
            <a:ext cx="5389033" cy="757237"/>
          </a:xfrm>
          <a:prstGeom prst="rect">
            <a:avLst/>
          </a:prstGeom>
          <a:gradFill flip="none" rotWithShape="1">
            <a:gsLst>
              <a:gs pos="3200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5400000" scaled="1"/>
            <a:tileRect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75000"/>
                  </a:schemeClr>
                </a:gs>
              </a:gsLst>
              <a:lin ang="16200000" scaled="1"/>
              <a:tileRect/>
            </a:gradFill>
          </a:ln>
          <a:effectLst>
            <a:glow rad="63500">
              <a:schemeClr val="bg1">
                <a:lumMod val="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0" rtlCol="0" anchor="ctr"/>
          <a:lstStyle/>
          <a:p>
            <a:endParaRPr lang="en-US" sz="2400" dirty="0">
              <a:solidFill>
                <a:srgbClr val="EEECE1">
                  <a:lumMod val="25000"/>
                </a:srgbClr>
              </a:solidFill>
              <a:latin typeface="Gill Sans MT" pitchFamily="34" charset="0"/>
            </a:endParaRPr>
          </a:p>
        </p:txBody>
      </p:sp>
      <p:sp>
        <p:nvSpPr>
          <p:cNvPr id="15" name="TextBox 7"/>
          <p:cNvSpPr txBox="1"/>
          <p:nvPr/>
        </p:nvSpPr>
        <p:spPr>
          <a:xfrm>
            <a:off x="6096000" y="1357298"/>
            <a:ext cx="91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000" dirty="0" smtClean="0">
                <a:solidFill>
                  <a:srgbClr val="EEECE1">
                    <a:lumMod val="75000"/>
                  </a:srgbClr>
                </a:solidFill>
                <a:latin typeface="Calisto MT" pitchFamily="18" charset="0"/>
              </a:rPr>
              <a:t>2</a:t>
            </a:r>
            <a:endParaRPr lang="en-US" sz="5000" dirty="0">
              <a:solidFill>
                <a:srgbClr val="EEECE1">
                  <a:lumMod val="75000"/>
                </a:srgbClr>
              </a:solidFill>
              <a:latin typeface="Calisto MT" pitchFamily="18" charset="0"/>
            </a:endParaRPr>
          </a:p>
        </p:txBody>
      </p:sp>
      <p:cxnSp>
        <p:nvCxnSpPr>
          <p:cNvPr id="16" name="Straight Connector 9"/>
          <p:cNvCxnSpPr/>
          <p:nvPr/>
        </p:nvCxnSpPr>
        <p:spPr>
          <a:xfrm rot="5400000">
            <a:off x="6611415" y="1799158"/>
            <a:ext cx="685800" cy="2117"/>
          </a:xfrm>
          <a:prstGeom prst="line">
            <a:avLst/>
          </a:prstGeom>
          <a:ln w="31750">
            <a:solidFill>
              <a:srgbClr val="FFFFF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ço Reservado para Texto 2"/>
          <p:cNvSpPr>
            <a:spLocks noGrp="1"/>
          </p:cNvSpPr>
          <p:nvPr>
            <p:ph type="body" idx="13"/>
          </p:nvPr>
        </p:nvSpPr>
        <p:spPr>
          <a:xfrm>
            <a:off x="6953256" y="1428737"/>
            <a:ext cx="4565683" cy="717559"/>
          </a:xfrm>
          <a:noFill/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91440" rIns="91440" bIns="4572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pt-BR" sz="2400" kern="1200" dirty="0" smtClean="0">
                <a:solidFill>
                  <a:srgbClr val="EEECE1">
                    <a:lumMod val="25000"/>
                  </a:srgbClr>
                </a:solidFill>
                <a:latin typeface="Gill Sans MT" pitchFamily="34" charset="0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55107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título mestre</a:t>
            </a:r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175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56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gradFill>
            <a:gsLst>
              <a:gs pos="0">
                <a:schemeClr val="bg1">
                  <a:alpha val="0"/>
                </a:schemeClr>
              </a:gs>
              <a:gs pos="55000">
                <a:schemeClr val="bg2">
                  <a:lumMod val="9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solidFill>
              <a:schemeClr val="bg2">
                <a:lumMod val="75000"/>
              </a:schemeClr>
            </a:solidFill>
          </a:ln>
        </p:spPr>
        <p:txBody>
          <a:bodyPr anchor="ctr"/>
          <a:lstStyle>
            <a:lvl1pPr algn="l">
              <a:defRPr sz="20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pt-PT" smtClean="0"/>
              <a:t>Clique para editar o título mestre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 texto mestre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gradFill>
            <a:gsLst>
              <a:gs pos="0">
                <a:schemeClr val="bg1">
                  <a:alpha val="0"/>
                </a:schemeClr>
              </a:gs>
              <a:gs pos="55000">
                <a:schemeClr val="bg2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</p:spPr>
        <p:txBody>
          <a:bodyPr/>
          <a:lstStyle>
            <a:lvl1pPr marL="0" indent="0">
              <a:buNone/>
              <a:defRPr sz="1400">
                <a:solidFill>
                  <a:schemeClr val="bg2">
                    <a:lumMod val="1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3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título mestre</a:t>
            </a:r>
            <a:endParaRPr lang="pt-PT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783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/>
            </a:gs>
            <a:gs pos="100000">
              <a:schemeClr val="bg2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 do título mestre</a:t>
            </a:r>
            <a:endParaRPr lang="pt-PT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 do texto mestre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10/22/2013</a:t>
            </a:fld>
            <a:endParaRPr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54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7380" y="1395359"/>
            <a:ext cx="10668000" cy="1470025"/>
          </a:xfrm>
        </p:spPr>
        <p:txBody>
          <a:bodyPr>
            <a:noAutofit/>
          </a:bodyPr>
          <a:lstStyle/>
          <a:p>
            <a:r>
              <a:rPr lang="pt-PT" sz="6600" dirty="0" smtClean="0"/>
              <a:t>Descubra uma ilha encantada!</a:t>
            </a:r>
            <a:endParaRPr lang="pt-PT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2455" y="5540962"/>
            <a:ext cx="11201440" cy="631237"/>
          </a:xfrm>
        </p:spPr>
        <p:txBody>
          <a:bodyPr/>
          <a:lstStyle/>
          <a:p>
            <a:r>
              <a:rPr lang="pt-PT" dirty="0" smtClean="0">
                <a:solidFill>
                  <a:schemeClr val="tx1"/>
                </a:solidFill>
              </a:rPr>
              <a:t>Guia Turístico						(manual pp. 42-43)</a:t>
            </a:r>
            <a:endParaRPr lang="pt-PT" dirty="0">
              <a:solidFill>
                <a:schemeClr val="tx1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512618" y="3771045"/>
            <a:ext cx="11201440" cy="107157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dirty="0" smtClean="0">
                <a:solidFill>
                  <a:schemeClr val="tx1"/>
                </a:solidFill>
              </a:rPr>
              <a:t>Guia Madeira e Porto Santo, </a:t>
            </a:r>
          </a:p>
          <a:p>
            <a:pPr algn="r"/>
            <a:r>
              <a:rPr lang="pt-PT" b="1" dirty="0" smtClean="0">
                <a:solidFill>
                  <a:schemeClr val="tx1"/>
                </a:solidFill>
              </a:rPr>
              <a:t>Direção Regional do Turismo da Madeira </a:t>
            </a:r>
            <a:endParaRPr lang="pt-PT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56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60278" y="1824334"/>
            <a:ext cx="112462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b="1" dirty="0"/>
              <a:t>a. </a:t>
            </a:r>
            <a:r>
              <a:rPr lang="pt-PT" sz="4000" dirty="0"/>
              <a:t>Neste título, recorre-se a uma linguagem apelativa e sedutora: a frase é de tipo imperativo e recorre-se à metáfora </a:t>
            </a:r>
            <a:r>
              <a:rPr lang="pt-PT" sz="4000" i="1" dirty="0"/>
              <a:t>(“ilha encantada”) </a:t>
            </a:r>
            <a:r>
              <a:rPr lang="pt-PT" sz="4000" dirty="0"/>
              <a:t>para realçar a beleza e o encanto da ilha, comparável aos locais descritos nos contos de fadas. </a:t>
            </a:r>
            <a:endParaRPr lang="pt-PT" sz="4000" b="1" dirty="0"/>
          </a:p>
        </p:txBody>
      </p:sp>
      <p:sp>
        <p:nvSpPr>
          <p:cNvPr id="2" name="Retângulo 1"/>
          <p:cNvSpPr/>
          <p:nvPr/>
        </p:nvSpPr>
        <p:spPr>
          <a:xfrm>
            <a:off x="560278" y="555700"/>
            <a:ext cx="1237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6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3.2.1.</a:t>
            </a:r>
            <a:r>
              <a:rPr lang="pt-PT" sz="3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 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27930213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60278" y="1824334"/>
            <a:ext cx="112462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4000" b="1" dirty="0"/>
              <a:t>b.</a:t>
            </a:r>
            <a:r>
              <a:rPr lang="pt-PT" sz="4000" dirty="0"/>
              <a:t> Nesta frase, recorre-se, com intuito argumentativo, à frase de tipo imperativo, à metáfora </a:t>
            </a:r>
            <a:r>
              <a:rPr lang="pt-PT" sz="4000" i="1" dirty="0"/>
              <a:t>(“jardim flutuante”) </a:t>
            </a:r>
            <a:r>
              <a:rPr lang="pt-PT" sz="4000" dirty="0"/>
              <a:t>e à repetição de sons (aliteração de sons nasais), realçando-se a beleza e o encanto da ilha (famosa pela quantidade de flores que nela existem).</a:t>
            </a:r>
            <a:endParaRPr lang="pt-PT" sz="4000" b="1" dirty="0"/>
          </a:p>
        </p:txBody>
      </p:sp>
      <p:sp>
        <p:nvSpPr>
          <p:cNvPr id="2" name="Retângulo 1"/>
          <p:cNvSpPr/>
          <p:nvPr/>
        </p:nvSpPr>
        <p:spPr>
          <a:xfrm>
            <a:off x="560278" y="555700"/>
            <a:ext cx="12378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6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3.2.1.</a:t>
            </a:r>
            <a:r>
              <a:rPr lang="pt-PT" sz="3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 </a:t>
            </a:r>
            <a:endParaRPr lang="pt-PT" sz="3600" dirty="0"/>
          </a:p>
        </p:txBody>
      </p:sp>
      <p:sp>
        <p:nvSpPr>
          <p:cNvPr id="3" name="Retângulo 2"/>
          <p:cNvSpPr/>
          <p:nvPr/>
        </p:nvSpPr>
        <p:spPr>
          <a:xfrm>
            <a:off x="2100344" y="5386707"/>
            <a:ext cx="9875346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pt-PT" sz="2400" dirty="0">
                <a:solidFill>
                  <a:srgbClr val="40454B"/>
                </a:solidFill>
                <a:latin typeface="Verdana" panose="020B0604030504040204" pitchFamily="34" charset="0"/>
              </a:rPr>
              <a:t>Figura de estilo que consiste na repetição insistente do </a:t>
            </a:r>
            <a:r>
              <a:rPr lang="pt-PT" sz="2400" dirty="0" err="1" smtClean="0">
                <a:solidFill>
                  <a:srgbClr val="40454B"/>
                </a:solidFill>
                <a:latin typeface="Verdana" panose="020B0604030504040204" pitchFamily="34" charset="0"/>
              </a:rPr>
              <a:t>mesmosom</a:t>
            </a:r>
            <a:r>
              <a:rPr lang="pt-PT" sz="2400" dirty="0">
                <a:solidFill>
                  <a:srgbClr val="40454B"/>
                </a:solidFill>
                <a:latin typeface="Verdana" panose="020B0604030504040204" pitchFamily="34" charset="0"/>
              </a:rPr>
              <a:t> consonântico em várias palavras consecutivas </a:t>
            </a:r>
            <a:r>
              <a:rPr lang="pt-PT" sz="2400" dirty="0" smtClean="0">
                <a:solidFill>
                  <a:srgbClr val="40454B"/>
                </a:solidFill>
                <a:latin typeface="Verdana" panose="020B0604030504040204" pitchFamily="34" charset="0"/>
              </a:rPr>
              <a:t>ou ao</a:t>
            </a:r>
            <a:r>
              <a:rPr lang="pt-PT" sz="2400" dirty="0">
                <a:solidFill>
                  <a:srgbClr val="40454B"/>
                </a:solidFill>
                <a:latin typeface="Verdana" panose="020B0604030504040204" pitchFamily="34" charset="0"/>
              </a:rPr>
              <a:t> longo de vários versos.</a:t>
            </a:r>
            <a:endParaRPr lang="pt-PT" sz="2400" dirty="0"/>
          </a:p>
        </p:txBody>
      </p:sp>
      <p:sp>
        <p:nvSpPr>
          <p:cNvPr id="4" name="Retângulo 3"/>
          <p:cNvSpPr/>
          <p:nvPr/>
        </p:nvSpPr>
        <p:spPr>
          <a:xfrm>
            <a:off x="7919442" y="3103383"/>
            <a:ext cx="2115506" cy="612000"/>
          </a:xfrm>
          <a:prstGeom prst="rect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txBody>
          <a:bodyPr wrap="none" lIns="36000" tIns="36000" rIns="36000" bIns="36000">
            <a:spAutoFit/>
          </a:bodyPr>
          <a:lstStyle/>
          <a:p>
            <a:r>
              <a:rPr lang="pt-PT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aliteração</a:t>
            </a:r>
          </a:p>
        </p:txBody>
      </p:sp>
    </p:spTree>
    <p:extLst>
      <p:ext uri="{BB962C8B-B14F-4D97-AF65-F5344CB8AC3E}">
        <p14:creationId xmlns:p14="http://schemas.microsoft.com/office/powerpoint/2010/main" val="25105376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60278" y="1824334"/>
            <a:ext cx="112462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4000" dirty="0"/>
              <a:t>O negrito é uma forma de destaque que, neste texto, realça os locais e os principais motivos de interesse da ilha. Esta estratégia permitirá </a:t>
            </a:r>
            <a:r>
              <a:rPr lang="pt-PT" sz="4000" dirty="0" smtClean="0"/>
              <a:t>ao leitor, mesmo que faça </a:t>
            </a:r>
            <a:r>
              <a:rPr lang="pt-PT" sz="4000" dirty="0"/>
              <a:t>uma leitura pouco atenta do texto, </a:t>
            </a:r>
            <a:r>
              <a:rPr lang="pt-PT" sz="4000" dirty="0" smtClean="0"/>
              <a:t>reter </a:t>
            </a:r>
            <a:r>
              <a:rPr lang="pt-PT" sz="4000" dirty="0"/>
              <a:t>a informação destacada.</a:t>
            </a:r>
            <a:endParaRPr lang="pt-PT" sz="4000" b="1" dirty="0"/>
          </a:p>
        </p:txBody>
      </p:sp>
      <p:sp>
        <p:nvSpPr>
          <p:cNvPr id="2" name="Retângulo 1"/>
          <p:cNvSpPr/>
          <p:nvPr/>
        </p:nvSpPr>
        <p:spPr>
          <a:xfrm>
            <a:off x="560278" y="555700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6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4.1.</a:t>
            </a:r>
            <a:r>
              <a:rPr lang="pt-PT" sz="3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 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35066555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3467" y="274638"/>
            <a:ext cx="10248933" cy="451503"/>
          </a:xfrm>
        </p:spPr>
        <p:txBody>
          <a:bodyPr/>
          <a:lstStyle/>
          <a:p>
            <a:r>
              <a:rPr lang="pt-PT" dirty="0" smtClean="0"/>
              <a:t>Pré - leitura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5280" y="1496591"/>
            <a:ext cx="10972800" cy="5378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dirty="0" smtClean="0"/>
              <a:t>1. Portugal </a:t>
            </a:r>
            <a:r>
              <a:rPr lang="pt-PT" dirty="0"/>
              <a:t>continental</a:t>
            </a:r>
            <a:r>
              <a:rPr lang="pt-PT" dirty="0" smtClean="0"/>
              <a:t>;</a:t>
            </a:r>
          </a:p>
        </p:txBody>
      </p:sp>
      <p:sp>
        <p:nvSpPr>
          <p:cNvPr id="5" name="Retângulo 4"/>
          <p:cNvSpPr/>
          <p:nvPr/>
        </p:nvSpPr>
        <p:spPr>
          <a:xfrm>
            <a:off x="7641816" y="1529294"/>
            <a:ext cx="3737686" cy="4666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3200" dirty="0"/>
              <a:t>4. São Miguel; </a:t>
            </a:r>
          </a:p>
          <a:p>
            <a:r>
              <a:rPr lang="pt-PT" sz="3200" dirty="0"/>
              <a:t>5. Santa Maria; </a:t>
            </a:r>
          </a:p>
          <a:p>
            <a:r>
              <a:rPr lang="pt-PT" sz="3200" dirty="0"/>
              <a:t>6. Terceira; </a:t>
            </a:r>
          </a:p>
          <a:p>
            <a:r>
              <a:rPr lang="pt-PT" sz="3200" dirty="0"/>
              <a:t>7. São Jorge; </a:t>
            </a:r>
          </a:p>
          <a:p>
            <a:r>
              <a:rPr lang="pt-PT" sz="3200" dirty="0"/>
              <a:t>8. Graciosa; </a:t>
            </a:r>
          </a:p>
          <a:p>
            <a:r>
              <a:rPr lang="pt-PT" sz="3200" dirty="0"/>
              <a:t>9. Pico; </a:t>
            </a:r>
          </a:p>
          <a:p>
            <a:r>
              <a:rPr lang="pt-PT" sz="3200" dirty="0"/>
              <a:t>10. Faial; </a:t>
            </a:r>
          </a:p>
          <a:p>
            <a:r>
              <a:rPr lang="pt-PT" sz="3200" dirty="0"/>
              <a:t>11. Flores; </a:t>
            </a:r>
          </a:p>
          <a:p>
            <a:r>
              <a:rPr lang="pt-PT" sz="3200" dirty="0"/>
              <a:t>12. Corvo.</a:t>
            </a:r>
            <a:endParaRPr lang="pt-PT" sz="3200" b="1" dirty="0"/>
          </a:p>
        </p:txBody>
      </p:sp>
      <p:sp>
        <p:nvSpPr>
          <p:cNvPr id="6" name="Retângulo 5"/>
          <p:cNvSpPr/>
          <p:nvPr/>
        </p:nvSpPr>
        <p:spPr>
          <a:xfrm>
            <a:off x="4324875" y="3077528"/>
            <a:ext cx="33169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3200" dirty="0"/>
              <a:t>2. Madeira; </a:t>
            </a:r>
          </a:p>
          <a:p>
            <a:endParaRPr lang="pt-PT" sz="3200" dirty="0"/>
          </a:p>
          <a:p>
            <a:r>
              <a:rPr lang="pt-PT" sz="3200" dirty="0"/>
              <a:t>3. Porto Santo; </a:t>
            </a: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380960" y="6371331"/>
            <a:ext cx="11201440" cy="328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1400" dirty="0" smtClean="0"/>
              <a:t>Guia Turístico					                                                                           	(manual pp. 42-43)</a:t>
            </a:r>
            <a:endParaRPr lang="pt-PT" sz="1400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608" y="2138082"/>
            <a:ext cx="3504604" cy="4279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80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33467" y="274638"/>
            <a:ext cx="10248933" cy="453587"/>
          </a:xfrm>
        </p:spPr>
        <p:txBody>
          <a:bodyPr/>
          <a:lstStyle/>
          <a:p>
            <a:r>
              <a:rPr lang="pt-PT" dirty="0" smtClean="0"/>
              <a:t>Orientações de leitura</a:t>
            </a:r>
            <a:endParaRPr lang="pt-PT" dirty="0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380960" y="6371331"/>
            <a:ext cx="11201440" cy="328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1400" dirty="0" smtClean="0"/>
              <a:t>Guia Turístico					                                                                           	(manual pp. 42-43)</a:t>
            </a:r>
            <a:endParaRPr lang="pt-PT" sz="1400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914400" y="164054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88" y="1415430"/>
            <a:ext cx="11057284" cy="4286123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323661" y="1337242"/>
            <a:ext cx="38780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0"/>
              </a:spcAft>
            </a:pPr>
            <a:r>
              <a:rPr lang="pt-PT" sz="4800" dirty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a. informação;	</a:t>
            </a:r>
            <a:endParaRPr lang="pt-PT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882182" y="5418813"/>
            <a:ext cx="29502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0"/>
              </a:spcAft>
            </a:pPr>
            <a:r>
              <a:rPr lang="pt-PT" sz="4800" dirty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c. roteiro</a:t>
            </a:r>
            <a:r>
              <a:rPr lang="pt-PT" sz="4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;</a:t>
            </a:r>
            <a:endParaRPr lang="pt-PT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8076602" y="5479573"/>
            <a:ext cx="327205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4800" dirty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e. promovem.</a:t>
            </a:r>
            <a:endParaRPr lang="pt-PT" sz="4800" dirty="0"/>
          </a:p>
        </p:txBody>
      </p:sp>
      <p:sp>
        <p:nvSpPr>
          <p:cNvPr id="10" name="Retângulo 9"/>
          <p:cNvSpPr/>
          <p:nvPr/>
        </p:nvSpPr>
        <p:spPr>
          <a:xfrm>
            <a:off x="6924394" y="1337242"/>
            <a:ext cx="37433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0"/>
              </a:spcAft>
            </a:pPr>
            <a:r>
              <a:rPr lang="pt-PT" sz="4800" dirty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b. turístico</a:t>
            </a:r>
            <a:r>
              <a:rPr lang="pt-PT" sz="4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;</a:t>
            </a:r>
            <a:endParaRPr lang="pt-PT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3997417" y="5427091"/>
            <a:ext cx="345225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0"/>
              </a:spcAft>
            </a:pPr>
            <a:r>
              <a:rPr lang="pt-PT" sz="4800" dirty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d. orientam;    </a:t>
            </a:r>
            <a:endParaRPr lang="pt-PT" sz="2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562952" y="628273"/>
            <a:ext cx="8386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2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1.1.</a:t>
            </a:r>
            <a:r>
              <a:rPr lang="pt-PT" sz="32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 </a:t>
            </a: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48972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681317" y="2052934"/>
            <a:ext cx="107890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t-PT" sz="4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Este </a:t>
            </a:r>
            <a:r>
              <a:rPr lang="pt-PT" sz="4800" dirty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texto tem por objetivo descrever </a:t>
            </a:r>
            <a:r>
              <a:rPr lang="pt-PT" sz="4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os </a:t>
            </a:r>
            <a:r>
              <a:rPr lang="pt-PT" sz="4800" dirty="0" err="1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atrativos</a:t>
            </a:r>
            <a:r>
              <a:rPr lang="pt-PT" sz="48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 </a:t>
            </a:r>
            <a:r>
              <a:rPr lang="pt-PT" sz="4800" dirty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naturais e culturais da Madeira, de modo a levar os leitores a visitarem o arquipélago.</a:t>
            </a:r>
            <a:endParaRPr lang="pt-PT" sz="2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62952" y="628273"/>
            <a:ext cx="8386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200" b="1" dirty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1.2.</a:t>
            </a:r>
            <a:r>
              <a:rPr lang="pt-PT" sz="3200" dirty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 </a:t>
            </a:r>
            <a:endParaRPr lang="pt-PT" sz="3200" dirty="0"/>
          </a:p>
        </p:txBody>
      </p:sp>
    </p:spTree>
    <p:extLst>
      <p:ext uri="{BB962C8B-B14F-4D97-AF65-F5344CB8AC3E}">
        <p14:creationId xmlns:p14="http://schemas.microsoft.com/office/powerpoint/2010/main" val="316764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60278" y="1420922"/>
            <a:ext cx="112462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b="1" dirty="0" smtClean="0"/>
              <a:t>Câmara </a:t>
            </a:r>
            <a:r>
              <a:rPr lang="pt-PT" sz="4000" b="1" dirty="0"/>
              <a:t>de Lobos</a:t>
            </a:r>
            <a:r>
              <a:rPr lang="pt-PT" sz="4000" dirty="0"/>
              <a:t> – “típica vila piscatória” (l. 9); </a:t>
            </a:r>
            <a:endParaRPr lang="pt-PT" sz="4000" b="1" dirty="0"/>
          </a:p>
        </p:txBody>
      </p:sp>
      <p:sp>
        <p:nvSpPr>
          <p:cNvPr id="2" name="Retângulo 1"/>
          <p:cNvSpPr/>
          <p:nvPr/>
        </p:nvSpPr>
        <p:spPr>
          <a:xfrm>
            <a:off x="560278" y="555700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6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2.1.</a:t>
            </a:r>
            <a:r>
              <a:rPr lang="pt-PT" sz="3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 </a:t>
            </a:r>
            <a:endParaRPr lang="pt-PT" sz="3600" dirty="0"/>
          </a:p>
        </p:txBody>
      </p:sp>
      <p:sp>
        <p:nvSpPr>
          <p:cNvPr id="7" name="Retângulo 6"/>
          <p:cNvSpPr/>
          <p:nvPr/>
        </p:nvSpPr>
        <p:spPr>
          <a:xfrm>
            <a:off x="546831" y="2133613"/>
            <a:ext cx="11246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b="1" dirty="0"/>
              <a:t>Cabo Girão</a:t>
            </a:r>
            <a:r>
              <a:rPr lang="pt-PT" sz="4000" dirty="0"/>
              <a:t> – “o mais alto promontório da Europa e o segundo mais alto do mundo” (</a:t>
            </a:r>
            <a:r>
              <a:rPr lang="pt-PT" sz="4000" dirty="0" err="1"/>
              <a:t>ll</a:t>
            </a:r>
            <a:r>
              <a:rPr lang="pt-PT" sz="4000" dirty="0"/>
              <a:t>. 9-11); </a:t>
            </a:r>
            <a:endParaRPr lang="pt-PT" sz="4000" b="1" dirty="0"/>
          </a:p>
        </p:txBody>
      </p:sp>
      <p:sp>
        <p:nvSpPr>
          <p:cNvPr id="8" name="Retângulo 7"/>
          <p:cNvSpPr/>
          <p:nvPr/>
        </p:nvSpPr>
        <p:spPr>
          <a:xfrm>
            <a:off x="546831" y="3457052"/>
            <a:ext cx="11246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b="1" dirty="0"/>
              <a:t>Curral das Freiras</a:t>
            </a:r>
            <a:r>
              <a:rPr lang="pt-PT" sz="4000" dirty="0"/>
              <a:t> – “uma das paisagens mais impressionantes da ilha” (l. 13);</a:t>
            </a:r>
            <a:endParaRPr lang="pt-PT" sz="4000" b="1" dirty="0"/>
          </a:p>
        </p:txBody>
      </p:sp>
      <p:sp>
        <p:nvSpPr>
          <p:cNvPr id="9" name="Retângulo 8"/>
          <p:cNvSpPr/>
          <p:nvPr/>
        </p:nvSpPr>
        <p:spPr>
          <a:xfrm>
            <a:off x="546831" y="4780491"/>
            <a:ext cx="112462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b="1" dirty="0"/>
              <a:t>Ponta do Sol/Calheta</a:t>
            </a:r>
            <a:r>
              <a:rPr lang="pt-PT" sz="4000" dirty="0"/>
              <a:t> – “zonas balneares” (l. 18); </a:t>
            </a:r>
            <a:endParaRPr lang="pt-PT" sz="4000" b="1" dirty="0"/>
          </a:p>
        </p:txBody>
      </p:sp>
      <p:sp>
        <p:nvSpPr>
          <p:cNvPr id="10" name="Retângulo 9"/>
          <p:cNvSpPr/>
          <p:nvPr/>
        </p:nvSpPr>
        <p:spPr>
          <a:xfrm>
            <a:off x="546831" y="5396044"/>
            <a:ext cx="11246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b="1" dirty="0"/>
              <a:t>Paul do Mar</a:t>
            </a:r>
            <a:r>
              <a:rPr lang="pt-PT" sz="4000" dirty="0"/>
              <a:t> – “as melhores ondas da Europa para surfar” (l. </a:t>
            </a:r>
            <a:r>
              <a:rPr lang="pt-PT" sz="4000" dirty="0" smtClean="0"/>
              <a:t>21);</a:t>
            </a:r>
            <a:endParaRPr lang="pt-PT" sz="4000" b="1" dirty="0"/>
          </a:p>
        </p:txBody>
      </p:sp>
    </p:spTree>
    <p:extLst>
      <p:ext uri="{BB962C8B-B14F-4D97-AF65-F5344CB8AC3E}">
        <p14:creationId xmlns:p14="http://schemas.microsoft.com/office/powerpoint/2010/main" val="6177728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60278" y="1420922"/>
            <a:ext cx="112462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b="1" dirty="0"/>
              <a:t>Porto Moniz</a:t>
            </a:r>
            <a:r>
              <a:rPr lang="pt-PT" sz="4000" dirty="0"/>
              <a:t> – “piscinas naturais” (l. 23); </a:t>
            </a:r>
            <a:endParaRPr lang="pt-PT" sz="4000" b="1" dirty="0"/>
          </a:p>
        </p:txBody>
      </p:sp>
      <p:sp>
        <p:nvSpPr>
          <p:cNvPr id="2" name="Retângulo 1"/>
          <p:cNvSpPr/>
          <p:nvPr/>
        </p:nvSpPr>
        <p:spPr>
          <a:xfrm>
            <a:off x="560278" y="555700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6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2.1.</a:t>
            </a:r>
            <a:r>
              <a:rPr lang="pt-PT" sz="3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 </a:t>
            </a:r>
            <a:endParaRPr lang="pt-PT" sz="3600" dirty="0"/>
          </a:p>
        </p:txBody>
      </p:sp>
      <p:sp>
        <p:nvSpPr>
          <p:cNvPr id="7" name="Retângulo 6"/>
          <p:cNvSpPr/>
          <p:nvPr/>
        </p:nvSpPr>
        <p:spPr>
          <a:xfrm>
            <a:off x="546831" y="2133613"/>
            <a:ext cx="112462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b="1" dirty="0"/>
              <a:t>São Vicente</a:t>
            </a:r>
            <a:r>
              <a:rPr lang="pt-PT" sz="4000" dirty="0"/>
              <a:t> – “Grutas, o Centro do Vulcanismo, o Núcleo Museológico – Rota da Cal”; “ruelas da simpática vila” (</a:t>
            </a:r>
            <a:r>
              <a:rPr lang="pt-PT" sz="4000" dirty="0" err="1" smtClean="0"/>
              <a:t>ll</a:t>
            </a:r>
            <a:r>
              <a:rPr lang="pt-PT" sz="4000" dirty="0" smtClean="0"/>
              <a:t>. 26-27); </a:t>
            </a:r>
            <a:endParaRPr lang="pt-PT" sz="4000" b="1" dirty="0"/>
          </a:p>
        </p:txBody>
      </p:sp>
      <p:sp>
        <p:nvSpPr>
          <p:cNvPr id="9" name="Retângulo 8"/>
          <p:cNvSpPr/>
          <p:nvPr/>
        </p:nvSpPr>
        <p:spPr>
          <a:xfrm>
            <a:off x="560278" y="4108138"/>
            <a:ext cx="11246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b="1" dirty="0"/>
              <a:t>Encumeada</a:t>
            </a:r>
            <a:r>
              <a:rPr lang="pt-PT" sz="4000" dirty="0"/>
              <a:t> – “luxuriante vegetação da floresta Laurissilva” (l. 29); </a:t>
            </a:r>
            <a:endParaRPr lang="pt-PT" sz="4000" b="1" dirty="0"/>
          </a:p>
        </p:txBody>
      </p:sp>
      <p:sp>
        <p:nvSpPr>
          <p:cNvPr id="10" name="Retângulo 9"/>
          <p:cNvSpPr/>
          <p:nvPr/>
        </p:nvSpPr>
        <p:spPr>
          <a:xfrm>
            <a:off x="546831" y="5396044"/>
            <a:ext cx="11246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b="1" dirty="0"/>
              <a:t>Santana</a:t>
            </a:r>
            <a:r>
              <a:rPr lang="pt-PT" sz="4000" dirty="0"/>
              <a:t> – “casas típicas”, “Parque Temático” ; “zona das Queimadas” (</a:t>
            </a:r>
            <a:r>
              <a:rPr lang="pt-PT" sz="4000" dirty="0" err="1"/>
              <a:t>ll</a:t>
            </a:r>
            <a:r>
              <a:rPr lang="pt-PT" sz="4000" dirty="0"/>
              <a:t>. 31-32);</a:t>
            </a:r>
            <a:endParaRPr lang="pt-PT" sz="4000" b="1" dirty="0"/>
          </a:p>
        </p:txBody>
      </p:sp>
    </p:spTree>
    <p:extLst>
      <p:ext uri="{BB962C8B-B14F-4D97-AF65-F5344CB8AC3E}">
        <p14:creationId xmlns:p14="http://schemas.microsoft.com/office/powerpoint/2010/main" val="36437049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60278" y="1824334"/>
            <a:ext cx="112462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b="1" dirty="0"/>
              <a:t>Caniço</a:t>
            </a:r>
            <a:r>
              <a:rPr lang="pt-PT" sz="4000" dirty="0"/>
              <a:t> – “vista para as Ilhas Desertas” (</a:t>
            </a:r>
            <a:r>
              <a:rPr lang="pt-PT" sz="4000" dirty="0" err="1"/>
              <a:t>ll</a:t>
            </a:r>
            <a:r>
              <a:rPr lang="pt-PT" sz="4000" dirty="0"/>
              <a:t>. 34-35); </a:t>
            </a:r>
            <a:endParaRPr lang="pt-PT" sz="4000" b="1" dirty="0"/>
          </a:p>
        </p:txBody>
      </p:sp>
      <p:sp>
        <p:nvSpPr>
          <p:cNvPr id="2" name="Retângulo 1"/>
          <p:cNvSpPr/>
          <p:nvPr/>
        </p:nvSpPr>
        <p:spPr>
          <a:xfrm>
            <a:off x="560278" y="555700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6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2.1.</a:t>
            </a:r>
            <a:r>
              <a:rPr lang="pt-PT" sz="3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 </a:t>
            </a:r>
            <a:endParaRPr lang="pt-PT" sz="3600" dirty="0"/>
          </a:p>
        </p:txBody>
      </p:sp>
      <p:sp>
        <p:nvSpPr>
          <p:cNvPr id="7" name="Retângulo 6"/>
          <p:cNvSpPr/>
          <p:nvPr/>
        </p:nvSpPr>
        <p:spPr>
          <a:xfrm>
            <a:off x="563427" y="2752177"/>
            <a:ext cx="112462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b="1" dirty="0"/>
              <a:t>Funchal</a:t>
            </a:r>
            <a:r>
              <a:rPr lang="pt-PT" sz="4000" dirty="0"/>
              <a:t> – “o mais importante centro comercial, turístico e cultural […] da Madeira (</a:t>
            </a:r>
            <a:r>
              <a:rPr lang="pt-PT" sz="4000" dirty="0" err="1"/>
              <a:t>ll</a:t>
            </a:r>
            <a:r>
              <a:rPr lang="pt-PT" sz="4000" dirty="0"/>
              <a:t>. 38-39); com ruas “ladeadas por bonitas casas.” (l. 41).</a:t>
            </a:r>
            <a:endParaRPr lang="pt-PT" sz="4000" b="1" dirty="0"/>
          </a:p>
        </p:txBody>
      </p:sp>
    </p:spTree>
    <p:extLst>
      <p:ext uri="{BB962C8B-B14F-4D97-AF65-F5344CB8AC3E}">
        <p14:creationId xmlns:p14="http://schemas.microsoft.com/office/powerpoint/2010/main" val="4050133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60278" y="1225689"/>
            <a:ext cx="112462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dirty="0"/>
              <a:t>As formas verbais que dão ao texto um carácter </a:t>
            </a:r>
            <a:r>
              <a:rPr lang="pt-PT" sz="4000" dirty="0" err="1"/>
              <a:t>instrucional</a:t>
            </a:r>
            <a:r>
              <a:rPr lang="pt-PT" sz="4000" dirty="0"/>
              <a:t> são </a:t>
            </a:r>
            <a:endParaRPr lang="pt-PT" sz="4000" dirty="0" smtClean="0"/>
          </a:p>
        </p:txBody>
      </p:sp>
      <p:sp>
        <p:nvSpPr>
          <p:cNvPr id="2" name="Retângulo 1"/>
          <p:cNvSpPr/>
          <p:nvPr/>
        </p:nvSpPr>
        <p:spPr>
          <a:xfrm>
            <a:off x="560278" y="555700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6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3.1.</a:t>
            </a:r>
            <a:r>
              <a:rPr lang="pt-PT" sz="3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 </a:t>
            </a:r>
            <a:endParaRPr lang="pt-PT" sz="3600" dirty="0"/>
          </a:p>
        </p:txBody>
      </p:sp>
      <p:sp>
        <p:nvSpPr>
          <p:cNvPr id="5" name="Retângulo 4"/>
          <p:cNvSpPr/>
          <p:nvPr/>
        </p:nvSpPr>
        <p:spPr>
          <a:xfrm>
            <a:off x="560277" y="2453679"/>
            <a:ext cx="65128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i="1" dirty="0"/>
              <a:t>“Descubra” </a:t>
            </a:r>
            <a:r>
              <a:rPr lang="pt-PT" sz="4000" dirty="0"/>
              <a:t>(título, l. 40), </a:t>
            </a:r>
          </a:p>
        </p:txBody>
      </p:sp>
      <p:sp>
        <p:nvSpPr>
          <p:cNvPr id="8" name="Retângulo 7"/>
          <p:cNvSpPr/>
          <p:nvPr/>
        </p:nvSpPr>
        <p:spPr>
          <a:xfrm>
            <a:off x="560277" y="3182024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4000" i="1" dirty="0"/>
              <a:t>“Parta” </a:t>
            </a:r>
            <a:r>
              <a:rPr lang="pt-PT" sz="4000" dirty="0"/>
              <a:t>(l. 2), </a:t>
            </a:r>
          </a:p>
        </p:txBody>
      </p:sp>
      <p:sp>
        <p:nvSpPr>
          <p:cNvPr id="9" name="Retângulo 8"/>
          <p:cNvSpPr/>
          <p:nvPr/>
        </p:nvSpPr>
        <p:spPr>
          <a:xfrm>
            <a:off x="560277" y="3875281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4800" i="1" dirty="0"/>
              <a:t>“</a:t>
            </a:r>
            <a:r>
              <a:rPr lang="pt-PT" sz="4000" i="1" dirty="0"/>
              <a:t>siga” </a:t>
            </a:r>
            <a:r>
              <a:rPr lang="pt-PT" sz="4000" dirty="0"/>
              <a:t>(</a:t>
            </a:r>
            <a:r>
              <a:rPr lang="pt-PT" sz="4000" dirty="0" err="1"/>
              <a:t>ll</a:t>
            </a:r>
            <a:r>
              <a:rPr lang="pt-PT" sz="4000" dirty="0"/>
              <a:t>. 17, 22), </a:t>
            </a:r>
          </a:p>
        </p:txBody>
      </p:sp>
      <p:sp>
        <p:nvSpPr>
          <p:cNvPr id="10" name="Retângulo 9"/>
          <p:cNvSpPr/>
          <p:nvPr/>
        </p:nvSpPr>
        <p:spPr>
          <a:xfrm>
            <a:off x="560277" y="4720311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4000" i="1" dirty="0"/>
              <a:t>“retempere” </a:t>
            </a:r>
            <a:r>
              <a:rPr lang="pt-PT" sz="4000" dirty="0"/>
              <a:t>(l. 22), 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560277" y="5472331"/>
            <a:ext cx="6096001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4000" i="1" dirty="0"/>
              <a:t>“(não) perca” </a:t>
            </a:r>
            <a:r>
              <a:rPr lang="pt-PT" sz="4000" dirty="0"/>
              <a:t>(l. 34), 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5499848" y="3385277"/>
            <a:ext cx="64097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800" i="1" dirty="0"/>
              <a:t>“</a:t>
            </a:r>
            <a:r>
              <a:rPr lang="pt-PT" sz="4000" i="1" dirty="0"/>
              <a:t>Deixe-se encantar” </a:t>
            </a:r>
            <a:r>
              <a:rPr lang="pt-PT" sz="4000" dirty="0"/>
              <a:t>(l. 37</a:t>
            </a:r>
            <a:r>
              <a:rPr lang="pt-PT" sz="4000" dirty="0" smtClean="0"/>
              <a:t>),</a:t>
            </a:r>
            <a:endParaRPr lang="pt-PT" sz="4000" dirty="0"/>
          </a:p>
        </p:txBody>
      </p:sp>
      <p:sp>
        <p:nvSpPr>
          <p:cNvPr id="13" name="Retângulo 12"/>
          <p:cNvSpPr/>
          <p:nvPr/>
        </p:nvSpPr>
        <p:spPr>
          <a:xfrm>
            <a:off x="5499848" y="4291169"/>
            <a:ext cx="412978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4000" dirty="0"/>
              <a:t> “aproveite” </a:t>
            </a:r>
            <a:r>
              <a:rPr lang="pt-PT" sz="4000" dirty="0" smtClean="0"/>
              <a:t>(l. </a:t>
            </a:r>
            <a:r>
              <a:rPr lang="pt-PT" sz="4000" dirty="0"/>
              <a:t>43).</a:t>
            </a:r>
            <a:endParaRPr lang="pt-PT" sz="4000" b="1" dirty="0"/>
          </a:p>
        </p:txBody>
      </p:sp>
    </p:spTree>
    <p:extLst>
      <p:ext uri="{BB962C8B-B14F-4D97-AF65-F5344CB8AC3E}">
        <p14:creationId xmlns:p14="http://schemas.microsoft.com/office/powerpoint/2010/main" val="28516451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60278" y="1470972"/>
            <a:ext cx="1124622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4000" dirty="0"/>
              <a:t>Usam-se como argumentos as potencialidades paisagísticas e culturais da </a:t>
            </a:r>
            <a:r>
              <a:rPr lang="pt-PT" sz="4000" dirty="0" smtClean="0"/>
              <a:t>ilha: enumeram-se </a:t>
            </a:r>
            <a:r>
              <a:rPr lang="pt-PT" sz="4000" dirty="0"/>
              <a:t>as belezas naturais e as paisagens deslumbrantes da ilha, as vilas típicas, os locais propícios à cultura, ao lazer e à diversão.</a:t>
            </a:r>
            <a:endParaRPr lang="pt-PT" sz="4000" b="1" dirty="0"/>
          </a:p>
        </p:txBody>
      </p:sp>
      <p:sp>
        <p:nvSpPr>
          <p:cNvPr id="2" name="Retângulo 1"/>
          <p:cNvSpPr/>
          <p:nvPr/>
        </p:nvSpPr>
        <p:spPr>
          <a:xfrm>
            <a:off x="560278" y="555700"/>
            <a:ext cx="9220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3600" b="1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3.2.</a:t>
            </a:r>
            <a:r>
              <a:rPr lang="pt-PT" sz="3600" dirty="0" smtClean="0">
                <a:latin typeface="Arial Narrow" panose="020B0606020202030204" pitchFamily="34" charset="0"/>
                <a:ea typeface="Times New Roman" panose="02020603050405020304" pitchFamily="18" charset="0"/>
                <a:cs typeface="FrutigerLTStd-LightCn"/>
              </a:rPr>
              <a:t> </a:t>
            </a:r>
            <a:endParaRPr lang="pt-PT" sz="3600" dirty="0"/>
          </a:p>
        </p:txBody>
      </p:sp>
    </p:spTree>
    <p:extLst>
      <p:ext uri="{BB962C8B-B14F-4D97-AF65-F5344CB8AC3E}">
        <p14:creationId xmlns:p14="http://schemas.microsoft.com/office/powerpoint/2010/main" val="29806590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ic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TC030006182[[fn=Classic Theme 2007]]</Template>
  <TotalTime>138</TotalTime>
  <Words>615</Words>
  <Application>Microsoft Office PowerPoint</Application>
  <PresentationFormat>Personalizados</PresentationFormat>
  <Paragraphs>62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Classic</vt:lpstr>
      <vt:lpstr>Descubra uma ilha encantada!</vt:lpstr>
      <vt:lpstr>Pré - leitura</vt:lpstr>
      <vt:lpstr>Orientações de leitura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Descubra uma ilha encantada!</dc:title>
  <dc:creator>Teresa Figueiredo</dc:creator>
  <cp:lastModifiedBy>Aluno</cp:lastModifiedBy>
  <cp:revision>13</cp:revision>
  <dcterms:created xsi:type="dcterms:W3CDTF">2013-10-21T23:47:52Z</dcterms:created>
  <dcterms:modified xsi:type="dcterms:W3CDTF">2013-10-22T10:40:15Z</dcterms:modified>
</cp:coreProperties>
</file>