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1" r:id="rId15"/>
    <p:sldId id="266" r:id="rId16"/>
    <p:sldId id="267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9455"/>
    <a:srgbClr val="CC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12A70C-9645-43EF-9157-BDD5D55A2D0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6D9C1-8C20-4744-8345-1C43926072CB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82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4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4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27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16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71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23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6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45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2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93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A70C-9645-43EF-9157-BDD5D55A2D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título mestre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/>
            </a:lvl1pPr>
          </a:lstStyle>
          <a:p>
            <a:fld id="{7DCFE73A-EA0E-4702-BED3-6BF1DA3B37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15621-6BDE-4802-8E92-4B6A9527D42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70B15-9FBE-4692-AB79-F4F913BCBD9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BBC6F-C633-437A-8A8D-4D8EA9EA961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6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15841-C832-4BBD-845A-3910ABEE4A7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3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B664D-4DA0-4156-A44C-7684D53872C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0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FCA14-E558-43CB-96E6-152FEF82D46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3D2F8-026E-41CF-92B7-CD5FC48F54C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5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8D54D-A0A2-468D-A557-1E1EF4BFD76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4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2D2EE-5586-4722-B5AF-92754243436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2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AAFE8-5887-44F3-9E03-7A1F729807A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8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A34CC67-433C-44C7-82D5-7BCD2FC09EA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Gram&#225;tica/frases_ativa_passiva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Gram&#225;tica/fr_passiva_ativa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beram.pt/dlpo/abreviatur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772816"/>
            <a:ext cx="6400800" cy="685800"/>
          </a:xfrm>
        </p:spPr>
        <p:txBody>
          <a:bodyPr/>
          <a:lstStyle/>
          <a:p>
            <a:r>
              <a:rPr lang="en-GB" sz="4400" dirty="0" err="1" smtClean="0"/>
              <a:t>Verbete</a:t>
            </a:r>
            <a:r>
              <a:rPr lang="en-GB" sz="4400" dirty="0" smtClean="0"/>
              <a:t> </a:t>
            </a:r>
          </a:p>
          <a:p>
            <a:r>
              <a:rPr lang="en-GB" sz="4400" dirty="0" smtClean="0"/>
              <a:t>de </a:t>
            </a:r>
            <a:r>
              <a:rPr lang="en-GB" sz="4400" dirty="0" err="1"/>
              <a:t>e</a:t>
            </a:r>
            <a:r>
              <a:rPr lang="en-GB" sz="4400" dirty="0" err="1" smtClean="0"/>
              <a:t>nciclopédia</a:t>
            </a:r>
            <a:endParaRPr lang="en-GB" sz="4400" dirty="0"/>
          </a:p>
        </p:txBody>
      </p:sp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16858" y="260649"/>
            <a:ext cx="4915182" cy="288031"/>
          </a:xfrm>
        </p:spPr>
        <p:txBody>
          <a:bodyPr/>
          <a:lstStyle/>
          <a:p>
            <a:pPr algn="l"/>
            <a:r>
              <a:rPr lang="pt-PT" sz="2000" dirty="0" smtClean="0"/>
              <a:t>Unidade 1 – Comunicadores do século XXI</a:t>
            </a:r>
            <a:endParaRPr lang="pt-PT" sz="2000" dirty="0"/>
          </a:p>
        </p:txBody>
      </p:sp>
      <p:pic>
        <p:nvPicPr>
          <p:cNvPr id="1028" name="Picture 4" descr="http://upload.wikimedia.org/wikipedia/commons/thumb/c/cc/Galileo.arp.300pix.jpg/200px-Galileo.arp.300pi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05064"/>
            <a:ext cx="190500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895086" y="4149080"/>
            <a:ext cx="3417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/>
              <a:t>“Galileu </a:t>
            </a:r>
            <a:r>
              <a:rPr lang="pt-PT" sz="3200" b="1" dirty="0" err="1"/>
              <a:t>Galilei</a:t>
            </a:r>
            <a:r>
              <a:rPr lang="pt-PT" sz="3200" b="1" dirty="0"/>
              <a:t>” </a:t>
            </a:r>
            <a:endParaRPr lang="pt-PT" sz="3200" b="1" dirty="0" smtClean="0"/>
          </a:p>
        </p:txBody>
      </p:sp>
      <p:sp>
        <p:nvSpPr>
          <p:cNvPr id="5" name="Retângulo 4"/>
          <p:cNvSpPr/>
          <p:nvPr/>
        </p:nvSpPr>
        <p:spPr>
          <a:xfrm>
            <a:off x="251520" y="6133308"/>
            <a:ext cx="173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(manual p. 28)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4398" y="601524"/>
            <a:ext cx="5269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Conhecimento explícito da língua </a:t>
            </a:r>
            <a:r>
              <a:rPr lang="pt-PT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(p. 30)</a:t>
            </a:r>
            <a:endParaRPr lang="pt-PT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3797" y="1052736"/>
            <a:ext cx="8792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pt-PT" sz="2000" b="1" dirty="0" smtClean="0"/>
              <a:t>No verbete enciclopédico ocorrem com frequência </a:t>
            </a:r>
            <a:r>
              <a:rPr lang="pt-PT" sz="2000" b="1" dirty="0" smtClean="0">
                <a:hlinkClick r:id="rId3" action="ppaction://hlinksldjump"/>
              </a:rPr>
              <a:t>abreviaturas</a:t>
            </a:r>
            <a:r>
              <a:rPr lang="pt-PT" sz="2000" b="1" dirty="0" smtClean="0"/>
              <a:t>, </a:t>
            </a:r>
            <a:r>
              <a:rPr lang="pt-PT" sz="2000" b="1" dirty="0" smtClean="0">
                <a:hlinkClick r:id="rId4" action="ppaction://hlinksldjump"/>
              </a:rPr>
              <a:t>palavras truncadas </a:t>
            </a:r>
            <a:r>
              <a:rPr lang="pt-PT" sz="2000" b="1" dirty="0" smtClean="0"/>
              <a:t>e outros sinais.</a:t>
            </a:r>
          </a:p>
          <a:p>
            <a:pPr marL="800100" indent="-531813">
              <a:spcBef>
                <a:spcPts val="1200"/>
              </a:spcBef>
            </a:pPr>
            <a:r>
              <a:rPr lang="pt-PT" sz="2000" b="1" dirty="0" smtClean="0"/>
              <a:t>1.1. </a:t>
            </a:r>
            <a:r>
              <a:rPr lang="pt-PT" sz="2000" dirty="0" smtClean="0"/>
              <a:t>Transcreve do verbete todas as abreviaturas e </a:t>
            </a:r>
            <a:r>
              <a:rPr lang="pt-PT" sz="2000" dirty="0" err="1" smtClean="0"/>
              <a:t>truncações</a:t>
            </a:r>
            <a:r>
              <a:rPr lang="pt-PT" sz="2000" dirty="0" smtClean="0"/>
              <a:t> usadas, fazendo o respetivo desdobramento.</a:t>
            </a:r>
          </a:p>
          <a:p>
            <a:pPr marL="800100" indent="-531813">
              <a:spcBef>
                <a:spcPts val="1200"/>
              </a:spcBef>
            </a:pPr>
            <a:r>
              <a:rPr lang="pt-PT" sz="2000" b="1" dirty="0" smtClean="0"/>
              <a:t>       Segue o exemplo: </a:t>
            </a:r>
            <a:r>
              <a:rPr lang="pt-PT" sz="2000" i="1" dirty="0" err="1" smtClean="0"/>
              <a:t>Univ</a:t>
            </a:r>
            <a:r>
              <a:rPr lang="pt-PT" sz="2000" i="1" dirty="0" smtClean="0"/>
              <a:t>. (</a:t>
            </a:r>
            <a:r>
              <a:rPr lang="pt-PT" sz="2000" i="1" dirty="0" err="1" smtClean="0"/>
              <a:t>truncação</a:t>
            </a:r>
            <a:r>
              <a:rPr lang="pt-PT" sz="2000" i="1" dirty="0" smtClean="0"/>
              <a:t>) </a:t>
            </a:r>
            <a:r>
              <a:rPr lang="pt-PT" sz="2000" b="1" dirty="0" smtClean="0">
                <a:solidFill>
                  <a:srgbClr val="00B050"/>
                </a:solidFill>
              </a:rPr>
              <a:t>&gt;</a:t>
            </a:r>
            <a:r>
              <a:rPr lang="pt-PT" sz="2000" b="1" dirty="0" smtClean="0"/>
              <a:t> </a:t>
            </a:r>
            <a:r>
              <a:rPr lang="pt-PT" sz="2000" i="1" dirty="0" smtClean="0"/>
              <a:t>Universidade</a:t>
            </a:r>
            <a:endParaRPr lang="pt-PT" sz="2000" i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0" y="3244914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000" b="1" dirty="0" smtClean="0"/>
              <a:t>- Prof. / Profs</a:t>
            </a:r>
            <a:r>
              <a:rPr lang="pt-PT" sz="2000" dirty="0" smtClean="0"/>
              <a:t> (</a:t>
            </a:r>
            <a:r>
              <a:rPr lang="pt-PT" sz="2000" dirty="0" err="1" smtClean="0"/>
              <a:t>truncação</a:t>
            </a:r>
            <a:r>
              <a:rPr lang="pt-PT" sz="2000" dirty="0" smtClean="0"/>
              <a:t>) </a:t>
            </a:r>
            <a:r>
              <a:rPr lang="pt-PT" sz="2000" b="1" dirty="0">
                <a:solidFill>
                  <a:srgbClr val="00B050"/>
                </a:solidFill>
              </a:rPr>
              <a:t>&gt;</a:t>
            </a:r>
            <a:r>
              <a:rPr lang="pt-PT" sz="2000" b="1" dirty="0"/>
              <a:t> </a:t>
            </a:r>
            <a:r>
              <a:rPr lang="pt-PT" sz="2000" dirty="0" smtClean="0"/>
              <a:t>Professor / Professores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0" y="3892986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000" b="1" dirty="0" smtClean="0"/>
              <a:t>- G. G. </a:t>
            </a:r>
            <a:r>
              <a:rPr lang="pt-PT" sz="2000" dirty="0" smtClean="0"/>
              <a:t>(abreviatura) </a:t>
            </a:r>
            <a:r>
              <a:rPr lang="pt-PT" sz="2000" b="1" dirty="0">
                <a:solidFill>
                  <a:srgbClr val="00B050"/>
                </a:solidFill>
              </a:rPr>
              <a:t>&gt;</a:t>
            </a:r>
            <a:r>
              <a:rPr lang="pt-PT" sz="2000" b="1" dirty="0"/>
              <a:t> </a:t>
            </a:r>
            <a:r>
              <a:rPr lang="pt-PT" sz="2000" dirty="0" smtClean="0"/>
              <a:t>Galileu </a:t>
            </a:r>
            <a:r>
              <a:rPr lang="pt-PT" sz="2000" dirty="0" err="1" smtClean="0"/>
              <a:t>Galilei</a:t>
            </a:r>
            <a:endParaRPr lang="pt-PT" sz="2000" dirty="0" smtClean="0"/>
          </a:p>
        </p:txBody>
      </p:sp>
      <p:sp>
        <p:nvSpPr>
          <p:cNvPr id="19" name="CaixaDeTexto 18"/>
          <p:cNvSpPr txBox="1"/>
          <p:nvPr/>
        </p:nvSpPr>
        <p:spPr>
          <a:xfrm>
            <a:off x="0" y="4449306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indent="-174625"/>
            <a:r>
              <a:rPr lang="pt-PT" sz="2000" b="1" dirty="0" smtClean="0"/>
              <a:t>- etc. </a:t>
            </a:r>
            <a:r>
              <a:rPr lang="pt-PT" sz="2000" dirty="0" smtClean="0"/>
              <a:t>(abreviatura) </a:t>
            </a:r>
            <a:r>
              <a:rPr lang="pt-PT" sz="2000" b="1" dirty="0">
                <a:solidFill>
                  <a:srgbClr val="00B050"/>
                </a:solidFill>
              </a:rPr>
              <a:t>&gt;</a:t>
            </a:r>
            <a:r>
              <a:rPr lang="pt-PT" sz="2000" b="1" dirty="0"/>
              <a:t> </a:t>
            </a:r>
            <a:r>
              <a:rPr lang="pt-PT" sz="2000" dirty="0" err="1" smtClean="0"/>
              <a:t>et</a:t>
            </a:r>
            <a:r>
              <a:rPr lang="pt-PT" sz="2000" dirty="0" smtClean="0"/>
              <a:t> </a:t>
            </a:r>
            <a:r>
              <a:rPr lang="pt-PT" sz="2000" dirty="0" err="1" smtClean="0"/>
              <a:t>cetera</a:t>
            </a:r>
            <a:r>
              <a:rPr lang="pt-PT" sz="2000" dirty="0" smtClean="0"/>
              <a:t> ou </a:t>
            </a:r>
            <a:r>
              <a:rPr lang="pt-PT" sz="2000" dirty="0" err="1" smtClean="0"/>
              <a:t>et</a:t>
            </a:r>
            <a:r>
              <a:rPr lang="pt-PT" sz="2000" dirty="0" smtClean="0"/>
              <a:t> </a:t>
            </a:r>
            <a:r>
              <a:rPr lang="pt-PT" sz="2000" dirty="0" err="1" smtClean="0"/>
              <a:t>coetera</a:t>
            </a:r>
            <a:r>
              <a:rPr lang="pt-PT" sz="2000" dirty="0" smtClean="0"/>
              <a:t> (empréstimo latino que significa “e outras coisas”)</a:t>
            </a:r>
          </a:p>
        </p:txBody>
      </p:sp>
    </p:spTree>
    <p:extLst>
      <p:ext uri="{BB962C8B-B14F-4D97-AF65-F5344CB8AC3E}">
        <p14:creationId xmlns:p14="http://schemas.microsoft.com/office/powerpoint/2010/main" val="60298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1052736"/>
            <a:ext cx="8792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buClr>
                <a:schemeClr val="tx2"/>
              </a:buClr>
            </a:pPr>
            <a:r>
              <a:rPr lang="pt-PT" sz="2000" b="1" dirty="0" smtClean="0"/>
              <a:t>2. É também frequente encontrar em verbetes de enciclopédia </a:t>
            </a:r>
            <a:r>
              <a:rPr lang="pt-PT" sz="2000" b="1" dirty="0" smtClean="0">
                <a:hlinkClick r:id="rId3" action="ppaction://hlinkpres?slideindex=1&amp;slidetitle="/>
              </a:rPr>
              <a:t>frases</a:t>
            </a:r>
            <a:r>
              <a:rPr lang="pt-PT" sz="2000" b="1" dirty="0" smtClean="0"/>
              <a:t> </a:t>
            </a:r>
            <a:r>
              <a:rPr lang="pt-PT" sz="2000" b="1" dirty="0" smtClean="0">
                <a:hlinkClick r:id="rId4" action="ppaction://hlinkfile"/>
              </a:rPr>
              <a:t>passivas</a:t>
            </a:r>
            <a:r>
              <a:rPr lang="pt-PT" sz="2000" b="1" dirty="0" smtClean="0"/>
              <a:t>.</a:t>
            </a:r>
          </a:p>
          <a:p>
            <a:pPr marL="800100" indent="-531813">
              <a:spcBef>
                <a:spcPts val="1200"/>
              </a:spcBef>
            </a:pPr>
            <a:r>
              <a:rPr lang="pt-PT" sz="2000" b="1" dirty="0" smtClean="0"/>
              <a:t>2.1. </a:t>
            </a:r>
            <a:r>
              <a:rPr lang="pt-PT" sz="2000" dirty="0" smtClean="0"/>
              <a:t>Das frases seguintes, seleciona aquelas em que ocorrem construções passivas.</a:t>
            </a:r>
            <a:r>
              <a:rPr lang="pt-PT" sz="2000" dirty="0" smtClean="0">
                <a:sym typeface="Wingdings 2" panose="05020102010507070707" pitchFamily="18" charset="2"/>
              </a:rPr>
              <a:t></a:t>
            </a:r>
            <a:endParaRPr lang="pt-PT" sz="2000" dirty="0" smtClean="0"/>
          </a:p>
        </p:txBody>
      </p:sp>
      <p:sp>
        <p:nvSpPr>
          <p:cNvPr id="11" name="CaixaDeTexto 10"/>
          <p:cNvSpPr txBox="1"/>
          <p:nvPr/>
        </p:nvSpPr>
        <p:spPr>
          <a:xfrm>
            <a:off x="134398" y="2614759"/>
            <a:ext cx="87484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“a Via Láctea era composta de estrelas”</a:t>
            </a:r>
          </a:p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“a Lua não era plana mas esférica”</a:t>
            </a:r>
          </a:p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“para ali transferiu o seu laboratório e observatório astronómico”</a:t>
            </a:r>
          </a:p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“Estas observações […] foram fortemente atacadas […] pelos astrónomos apegados às ideias de Ptolomeu”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71599" y="2614759"/>
            <a:ext cx="8004975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buAutoNum type="alphaLcPeriod"/>
              <a:tabLst>
                <a:tab pos="265113" algn="l"/>
              </a:tabLst>
            </a:pPr>
            <a:r>
              <a:rPr lang="pt-PT" sz="2000" dirty="0">
                <a:latin typeface="Arial Narrow" panose="020B0606020202030204" pitchFamily="34" charset="0"/>
              </a:rPr>
              <a:t>“a Via Láctea era composta de estrelas”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59514" y="4018399"/>
            <a:ext cx="8004974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tabLst>
                <a:tab pos="265113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d. “Estas </a:t>
            </a:r>
            <a:r>
              <a:rPr lang="pt-PT" sz="2000" dirty="0">
                <a:latin typeface="Arial Narrow" panose="020B0606020202030204" pitchFamily="34" charset="0"/>
              </a:rPr>
              <a:t>observações […] foram fortemente atacadas […] pelos astrónomos apegados às ideias de Ptolomeu”</a:t>
            </a:r>
          </a:p>
        </p:txBody>
      </p:sp>
    </p:spTree>
    <p:extLst>
      <p:ext uri="{BB962C8B-B14F-4D97-AF65-F5344CB8AC3E}">
        <p14:creationId xmlns:p14="http://schemas.microsoft.com/office/powerpoint/2010/main" val="275074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1052736"/>
            <a:ext cx="879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spcBef>
                <a:spcPts val="1200"/>
              </a:spcBef>
              <a:tabLst>
                <a:tab pos="717550" algn="l"/>
              </a:tabLst>
            </a:pPr>
            <a:r>
              <a:rPr lang="pt-PT" sz="2000" b="1" dirty="0" smtClean="0"/>
              <a:t>2.1.1. </a:t>
            </a:r>
            <a:r>
              <a:rPr lang="pt-PT" sz="2000" dirty="0" smtClean="0"/>
              <a:t>Identifica nas frases que selecionaste o </a:t>
            </a:r>
            <a:r>
              <a:rPr lang="pt-PT" sz="2000" dirty="0" smtClean="0">
                <a:hlinkClick r:id="rId3" action="ppaction://hlinksldjump"/>
              </a:rPr>
              <a:t>complemento agente da passiva</a:t>
            </a:r>
            <a:r>
              <a:rPr lang="pt-PT" sz="2000" dirty="0" smtClean="0"/>
              <a:t>.</a:t>
            </a:r>
            <a:r>
              <a:rPr lang="pt-PT" sz="2000" dirty="0" smtClean="0">
                <a:sym typeface="Wingdings 2" panose="05020102010507070707" pitchFamily="18" charset="2"/>
              </a:rPr>
              <a:t></a:t>
            </a:r>
            <a:endParaRPr lang="pt-PT" sz="2000" dirty="0" smtClean="0"/>
          </a:p>
        </p:txBody>
      </p:sp>
      <p:sp>
        <p:nvSpPr>
          <p:cNvPr id="11" name="CaixaDeTexto 10"/>
          <p:cNvSpPr txBox="1"/>
          <p:nvPr/>
        </p:nvSpPr>
        <p:spPr>
          <a:xfrm>
            <a:off x="116946" y="2050476"/>
            <a:ext cx="8748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“a Via Láctea era composta de estrelas”</a:t>
            </a:r>
          </a:p>
          <a:p>
            <a:pPr marL="803275">
              <a:spcBef>
                <a:spcPts val="1200"/>
              </a:spcBef>
              <a:tabLst>
                <a:tab pos="1076325" algn="l"/>
              </a:tabLst>
            </a:pPr>
            <a:endParaRPr lang="pt-PT" sz="2000" dirty="0" smtClean="0">
              <a:latin typeface="Arial Narrow" panose="020B0606020202030204" pitchFamily="34" charset="0"/>
            </a:endParaRPr>
          </a:p>
          <a:p>
            <a:pPr marL="1076325" indent="-273050">
              <a:spcBef>
                <a:spcPts val="1200"/>
              </a:spcBef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d.  “Estas observações […] foram fortemente atacadas […] pelos astrónomos apegados às ideias de Ptolomeu”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866140" y="2070029"/>
            <a:ext cx="8004975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buAutoNum type="alphaLcPeriod"/>
              <a:tabLst>
                <a:tab pos="265113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“a Via Láctea era composta </a:t>
            </a:r>
            <a:r>
              <a:rPr lang="pt-PT" sz="2000" b="1" u="sng" dirty="0" smtClean="0">
                <a:latin typeface="Arial Narrow" panose="020B0606020202030204" pitchFamily="34" charset="0"/>
              </a:rPr>
              <a:t>de </a:t>
            </a:r>
            <a:r>
              <a:rPr lang="pt-PT" sz="2000" b="1" u="sng" dirty="0">
                <a:latin typeface="Arial Narrow" panose="020B0606020202030204" pitchFamily="34" charset="0"/>
              </a:rPr>
              <a:t>estrelas</a:t>
            </a:r>
            <a:r>
              <a:rPr lang="pt-PT" sz="2000" dirty="0"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66140" y="2991318"/>
            <a:ext cx="8004974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200"/>
              </a:spcBef>
              <a:tabLst>
                <a:tab pos="265113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d. “Estas </a:t>
            </a:r>
            <a:r>
              <a:rPr lang="pt-PT" sz="2000" dirty="0">
                <a:latin typeface="Arial Narrow" panose="020B0606020202030204" pitchFamily="34" charset="0"/>
              </a:rPr>
              <a:t>observações […] foram fortemente atacadas […] </a:t>
            </a:r>
            <a:r>
              <a:rPr lang="pt-PT" sz="2000" b="1" u="sng" dirty="0">
                <a:latin typeface="Arial Narrow" panose="020B0606020202030204" pitchFamily="34" charset="0"/>
              </a:rPr>
              <a:t>pelos astrónomos apegados às ideias de Ptolomeu</a:t>
            </a:r>
            <a:r>
              <a:rPr lang="pt-PT" sz="2000" dirty="0">
                <a:latin typeface="Arial Narrow" panose="020B0606020202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545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1052736"/>
            <a:ext cx="8792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spcBef>
                <a:spcPts val="1200"/>
              </a:spcBef>
              <a:tabLst>
                <a:tab pos="717550" algn="l"/>
              </a:tabLst>
            </a:pPr>
            <a:r>
              <a:rPr lang="pt-PT" sz="2000" b="1" dirty="0" smtClean="0"/>
              <a:t>2.1.2. </a:t>
            </a:r>
            <a:r>
              <a:rPr lang="pt-PT" sz="2000" dirty="0" smtClean="0"/>
              <a:t>Transforma as frases passivas nas frases ativas correspondentes.</a:t>
            </a:r>
            <a:r>
              <a:rPr lang="pt-PT" sz="2000" dirty="0" smtClean="0">
                <a:sym typeface="Wingdings 2" panose="05020102010507070707" pitchFamily="18" charset="2"/>
              </a:rPr>
              <a:t></a:t>
            </a:r>
            <a:endParaRPr lang="pt-PT" sz="2000" dirty="0" smtClean="0"/>
          </a:p>
        </p:txBody>
      </p:sp>
      <p:sp>
        <p:nvSpPr>
          <p:cNvPr id="11" name="CaixaDeTexto 10"/>
          <p:cNvSpPr txBox="1"/>
          <p:nvPr/>
        </p:nvSpPr>
        <p:spPr>
          <a:xfrm>
            <a:off x="116946" y="2060848"/>
            <a:ext cx="8748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indent="-273050">
              <a:spcBef>
                <a:spcPts val="1200"/>
              </a:spcBef>
              <a:buAutoNum type="alphaLcPeriod"/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“a Via Láctea era composta de estrelas”</a:t>
            </a:r>
          </a:p>
          <a:p>
            <a:pPr marL="803275">
              <a:spcBef>
                <a:spcPts val="1200"/>
              </a:spcBef>
              <a:tabLst>
                <a:tab pos="1076325" algn="l"/>
              </a:tabLst>
            </a:pPr>
            <a:endParaRPr lang="pt-PT" sz="2000" dirty="0" smtClean="0">
              <a:latin typeface="Arial Narrow" panose="020B0606020202030204" pitchFamily="34" charset="0"/>
            </a:endParaRPr>
          </a:p>
          <a:p>
            <a:pPr marL="803275">
              <a:spcBef>
                <a:spcPts val="1200"/>
              </a:spcBef>
              <a:tabLst>
                <a:tab pos="1076325" algn="l"/>
              </a:tabLst>
            </a:pPr>
            <a:endParaRPr lang="pt-PT" sz="2000" dirty="0">
              <a:latin typeface="Arial Narrow" panose="020B0606020202030204" pitchFamily="34" charset="0"/>
            </a:endParaRPr>
          </a:p>
          <a:p>
            <a:pPr marL="803275">
              <a:spcBef>
                <a:spcPts val="1200"/>
              </a:spcBef>
              <a:tabLst>
                <a:tab pos="1076325" algn="l"/>
              </a:tabLst>
            </a:pPr>
            <a:endParaRPr lang="pt-PT" sz="2000" dirty="0" smtClean="0">
              <a:latin typeface="Arial Narrow" panose="020B0606020202030204" pitchFamily="34" charset="0"/>
            </a:endParaRPr>
          </a:p>
          <a:p>
            <a:pPr marL="1076325" indent="-273050">
              <a:spcBef>
                <a:spcPts val="1200"/>
              </a:spcBef>
              <a:tabLst>
                <a:tab pos="1076325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d.  “Estas observações […] foram fortemente atacadas […] pelos astrónomos apegados às ideias de Ptolomeu”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57857" y="2524834"/>
            <a:ext cx="8004975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tabLst>
                <a:tab pos="265113" algn="l"/>
              </a:tabLst>
            </a:pPr>
            <a:r>
              <a:rPr lang="pt-PT" sz="2000" dirty="0" smtClean="0">
                <a:latin typeface="Arial Narrow" panose="020B0606020202030204" pitchFamily="34" charset="0"/>
              </a:rPr>
              <a:t>     Estrelas compunham a Via Láctea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59514" y="4653136"/>
            <a:ext cx="8003318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65113" indent="1588">
              <a:spcBef>
                <a:spcPts val="1200"/>
              </a:spcBef>
              <a:tabLst>
                <a:tab pos="265113" algn="l"/>
              </a:tabLst>
            </a:pPr>
            <a:r>
              <a:rPr lang="pt-PT" sz="2000" smtClean="0">
                <a:latin typeface="Arial Narrow" panose="020B0606020202030204" pitchFamily="34" charset="0"/>
              </a:rPr>
              <a:t>Os astrónomos </a:t>
            </a:r>
            <a:r>
              <a:rPr lang="pt-PT" sz="2000" dirty="0" smtClean="0">
                <a:latin typeface="Arial Narrow" panose="020B0606020202030204" pitchFamily="34" charset="0"/>
              </a:rPr>
              <a:t>apegados às ideias de Ptolomeu atacaram fortemente estas observações</a:t>
            </a:r>
            <a:endParaRPr lang="pt-PT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433394"/>
            <a:ext cx="8712968" cy="5509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abreviatura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| </a:t>
            </a:r>
            <a:r>
              <a:rPr kumimoji="0" lang="pt-PT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s. f.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a·bre·vi·a·tu·ra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pt-PT" sz="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PT" sz="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pt-PT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abreviar + tura)</a:t>
            </a:r>
          </a:p>
          <a:p>
            <a:pPr marL="628650" marR="0" lvl="0" indent="-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000" i="1" dirty="0" smtClean="0">
                <a:solidFill>
                  <a:srgbClr val="00B0F0"/>
                </a:solidFill>
              </a:rPr>
              <a:t>Substantivo feminino</a:t>
            </a:r>
            <a:endParaRPr lang="pt-PT" sz="2000" i="1" dirty="0">
              <a:solidFill>
                <a:srgbClr val="00B0F0"/>
              </a:solidFill>
            </a:endParaRPr>
          </a:p>
          <a:p>
            <a:pPr marL="628650" marR="0" lvl="0" indent="-357188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t-PT" sz="240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Ato</a:t>
            </a:r>
            <a:r>
              <a:rPr kumimoji="0" lang="pt-PT" sz="2400" u="none" strike="noStrike" cap="none" normalizeH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ou efeito de abreviar- = ABREVIAÇÃO, ABREVIAMENTO</a:t>
            </a:r>
          </a:p>
          <a:p>
            <a:pPr marL="628650" marR="0" lvl="0" indent="-357188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t-PT" sz="240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Modo</a:t>
            </a:r>
            <a:r>
              <a:rPr kumimoji="0" lang="pt-PT" sz="2400" u="none" strike="noStrike" cap="none" normalizeH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de escrever uma palavra com menos letras que as requeridas pelos sons e articulações que tem  (</a:t>
            </a:r>
            <a:r>
              <a:rPr kumimoji="0" lang="pt-PT" sz="2400" u="none" strike="noStrike" cap="none" normalizeH="0" dirty="0" err="1" smtClean="0">
                <a:ln>
                  <a:noFill/>
                </a:ln>
                <a:effectLst/>
                <a:latin typeface="Arial Narrow" panose="020B0606020202030204" pitchFamily="34" charset="0"/>
              </a:rPr>
              <a:t>ex.</a:t>
            </a:r>
            <a:r>
              <a:rPr kumimoji="0" lang="pt-PT" sz="2400" i="1" u="none" strike="noStrike" cap="none" normalizeH="0" dirty="0" err="1" smtClean="0">
                <a:ln>
                  <a:noFill/>
                </a:ln>
                <a:effectLst/>
                <a:latin typeface="Arial Narrow" panose="020B0606020202030204" pitchFamily="34" charset="0"/>
              </a:rPr>
              <a:t>s.f.f</a:t>
            </a:r>
            <a:r>
              <a:rPr kumimoji="0" lang="pt-PT" sz="2400" i="1" u="none" strike="noStrike" cap="none" normalizeH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. </a:t>
            </a:r>
            <a:r>
              <a:rPr kumimoji="0" lang="pt-PT" sz="2400" u="none" strike="noStrike" cap="none" normalizeH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é a abreviatura de “se faz favor”).</a:t>
            </a:r>
          </a:p>
          <a:p>
            <a:pPr marL="628650" marR="0" lvl="0" indent="-357188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t-PT" sz="2400" dirty="0" smtClean="0">
                <a:latin typeface="Arial Narrow" panose="020B0606020202030204" pitchFamily="34" charset="0"/>
              </a:rPr>
              <a:t>Palavra ou conjunto de palavras abreviado.</a:t>
            </a:r>
          </a:p>
          <a:p>
            <a:pPr marL="628650" marR="0" lvl="0" indent="-357188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t-PT" sz="24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[MÚSICA] </a:t>
            </a:r>
            <a:r>
              <a:rPr lang="pt-PT" sz="2400" dirty="0" smtClean="0">
                <a:latin typeface="Arial Narrow" panose="020B0606020202030204" pitchFamily="34" charset="0"/>
              </a:rPr>
              <a:t>Cada um dos traços que dividem a nota em colcheias, etc.</a:t>
            </a:r>
            <a:endParaRPr kumimoji="0" lang="pt-PT" sz="2400" u="none" strike="noStrike" cap="none" normalizeH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  <a:p>
            <a:pPr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PT" sz="2400" i="1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"abreviatura"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, in Dicionário Priberam da Língua Portuguesa [em linha], 2008-2013, 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cs typeface="Arial" panose="020B0604020202020204" pitchFamily="34" charset="0"/>
                <a:hlinkClick r:id="rId3"/>
              </a:rPr>
              <a:t>http://www.priberam.pt/dlpo/abreviatura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 [consultado em 06-10-2013].</a:t>
            </a:r>
            <a:endParaRPr kumimoji="0" lang="pt-PT" sz="12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5" name="Seta para cima 4">
            <a:hlinkClick r:id="rId4" action="ppaction://hlinksldjump"/>
          </p:cNvPr>
          <p:cNvSpPr/>
          <p:nvPr/>
        </p:nvSpPr>
        <p:spPr>
          <a:xfrm>
            <a:off x="8100392" y="5978835"/>
            <a:ext cx="576064" cy="618517"/>
          </a:xfrm>
          <a:prstGeom prst="upArrow">
            <a:avLst/>
          </a:prstGeom>
          <a:solidFill>
            <a:srgbClr val="1C94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114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4000" b="1" cap="small" dirty="0" smtClean="0">
                <a:solidFill>
                  <a:schemeClr val="accent3">
                    <a:lumMod val="50000"/>
                  </a:schemeClr>
                </a:solidFill>
              </a:rPr>
              <a:t>Truncação</a:t>
            </a:r>
            <a:r>
              <a:rPr lang="pt-PT" sz="3200" b="1" cap="smal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pt-PT" sz="32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1700808"/>
            <a:ext cx="8229600" cy="14401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pt-PT" sz="2800" dirty="0" smtClean="0"/>
              <a:t>As palavras </a:t>
            </a:r>
            <a:r>
              <a:rPr lang="pt-PT" sz="2800" dirty="0"/>
              <a:t>que nasceram por um processo de </a:t>
            </a:r>
            <a:r>
              <a:rPr lang="pt-PT" sz="2800" b="1" cap="small" dirty="0"/>
              <a:t>truncação</a:t>
            </a:r>
            <a:r>
              <a:rPr lang="pt-PT" sz="2800" dirty="0"/>
              <a:t> ou </a:t>
            </a:r>
            <a:r>
              <a:rPr lang="pt-PT" sz="2800" dirty="0" smtClean="0"/>
              <a:t>truncamento resultam  </a:t>
            </a:r>
            <a:r>
              <a:rPr lang="pt-PT" sz="2800" dirty="0"/>
              <a:t>de corte na palavra </a:t>
            </a:r>
            <a:r>
              <a:rPr lang="pt-PT" sz="2800" dirty="0" smtClean="0"/>
              <a:t>original. </a:t>
            </a:r>
            <a:endParaRPr lang="pt-PT" sz="2800" b="1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67544" y="357301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São palavras como </a:t>
            </a:r>
            <a:r>
              <a:rPr lang="pt-PT" sz="2800" i="1" dirty="0" smtClean="0">
                <a:solidFill>
                  <a:srgbClr val="00B050"/>
                </a:solidFill>
              </a:rPr>
              <a:t>Zé</a:t>
            </a:r>
            <a:r>
              <a:rPr lang="pt-PT" sz="2800" dirty="0" smtClean="0"/>
              <a:t>, que vem de José…</a:t>
            </a: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67544" y="4293096"/>
            <a:ext cx="849694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pt-PT" sz="2800" dirty="0" smtClean="0"/>
              <a:t>		… ou </a:t>
            </a:r>
            <a:r>
              <a:rPr lang="pt-PT" sz="2800" i="1" dirty="0" smtClean="0">
                <a:solidFill>
                  <a:srgbClr val="00B050"/>
                </a:solidFill>
              </a:rPr>
              <a:t>metro</a:t>
            </a:r>
            <a:r>
              <a:rPr lang="pt-PT" sz="2800" dirty="0" smtClean="0"/>
              <a:t> que deriva de metropolitano.</a:t>
            </a:r>
            <a:endParaRPr kumimoji="0" lang="pt-PT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eta para cima 11">
            <a:hlinkClick r:id="rId2" action="ppaction://hlinksldjump"/>
          </p:cNvPr>
          <p:cNvSpPr/>
          <p:nvPr/>
        </p:nvSpPr>
        <p:spPr>
          <a:xfrm>
            <a:off x="8100392" y="5978835"/>
            <a:ext cx="576064" cy="618517"/>
          </a:xfrm>
          <a:prstGeom prst="upArrow">
            <a:avLst/>
          </a:prstGeom>
          <a:solidFill>
            <a:srgbClr val="1C94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99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build="allAtOnce"/>
      <p:bldP spid="9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8"/>
          <p:cNvSpPr/>
          <p:nvPr/>
        </p:nvSpPr>
        <p:spPr>
          <a:xfrm>
            <a:off x="683568" y="764704"/>
            <a:ext cx="777686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Na </a:t>
            </a:r>
            <a:r>
              <a:rPr lang="pt-PT" sz="2400" dirty="0"/>
              <a:t>transformação de uma frase ativa em frase passiva, o sujeito e o complemento direto </a:t>
            </a:r>
            <a:r>
              <a:rPr lang="pt-PT" sz="2400" dirty="0" smtClean="0"/>
              <a:t>da frase </a:t>
            </a:r>
            <a:r>
              <a:rPr lang="pt-PT" sz="2400" dirty="0"/>
              <a:t>ativa passam a </a:t>
            </a:r>
            <a:r>
              <a:rPr lang="pt-PT" sz="2400" b="1" dirty="0"/>
              <a:t>complemento agente da passiva </a:t>
            </a:r>
            <a:r>
              <a:rPr lang="pt-PT" sz="2400" dirty="0"/>
              <a:t>e a sujeito da frase passiva, respetivamente</a:t>
            </a:r>
            <a:r>
              <a:rPr lang="pt-PT" sz="2400" dirty="0" smtClean="0"/>
              <a:t>.</a:t>
            </a:r>
          </a:p>
          <a:p>
            <a:pPr algn="just"/>
            <a:endParaRPr lang="pt-PT" sz="1400" dirty="0"/>
          </a:p>
        </p:txBody>
      </p:sp>
      <p:sp>
        <p:nvSpPr>
          <p:cNvPr id="5" name="Rectângulo 14"/>
          <p:cNvSpPr/>
          <p:nvPr/>
        </p:nvSpPr>
        <p:spPr>
          <a:xfrm>
            <a:off x="971600" y="3429000"/>
            <a:ext cx="7776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/>
              <a:t>Ex.: </a:t>
            </a:r>
            <a:r>
              <a:rPr lang="pt-PT" sz="2400" i="1" u="sng" dirty="0" smtClean="0"/>
              <a:t>Galileu </a:t>
            </a:r>
            <a:r>
              <a:rPr lang="pt-PT" sz="2400" i="1" u="sng" dirty="0" err="1" smtClean="0"/>
              <a:t>Galilei</a:t>
            </a:r>
            <a:r>
              <a:rPr lang="pt-PT" sz="2400" i="1" dirty="0" smtClean="0"/>
              <a:t> estudou </a:t>
            </a:r>
            <a:r>
              <a:rPr lang="pt-PT" sz="2400" i="1" u="sng" dirty="0" smtClean="0"/>
              <a:t>a Via Láctea</a:t>
            </a:r>
            <a:r>
              <a:rPr lang="pt-PT" sz="2400" i="1" dirty="0" smtClean="0"/>
              <a:t>.</a:t>
            </a:r>
            <a:endParaRPr lang="pt-PT" sz="2400" i="1" dirty="0"/>
          </a:p>
          <a:p>
            <a:r>
              <a:rPr lang="pt-PT" dirty="0"/>
              <a:t>         </a:t>
            </a:r>
            <a:r>
              <a:rPr lang="pt-PT" dirty="0" smtClean="0"/>
              <a:t> </a:t>
            </a:r>
            <a:r>
              <a:rPr lang="pt-PT" dirty="0"/>
              <a:t>[Sujeito]                                </a:t>
            </a:r>
            <a:r>
              <a:rPr lang="pt-PT" dirty="0" smtClean="0"/>
              <a:t>   </a:t>
            </a:r>
            <a:r>
              <a:rPr lang="pt-PT" dirty="0"/>
              <a:t>[Complemento direto</a:t>
            </a:r>
            <a:r>
              <a:rPr lang="pt-PT" dirty="0" smtClean="0"/>
              <a:t>]</a:t>
            </a:r>
            <a:endParaRPr lang="pt-PT" dirty="0"/>
          </a:p>
        </p:txBody>
      </p:sp>
      <p:sp>
        <p:nvSpPr>
          <p:cNvPr id="6" name="Rectângulo 15"/>
          <p:cNvSpPr/>
          <p:nvPr/>
        </p:nvSpPr>
        <p:spPr>
          <a:xfrm>
            <a:off x="1547664" y="5157192"/>
            <a:ext cx="74117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i="1" u="sng" dirty="0" smtClean="0"/>
              <a:t>A Via Láctea </a:t>
            </a:r>
            <a:r>
              <a:rPr lang="pt-PT" sz="2400" i="1" dirty="0" smtClean="0"/>
              <a:t>foi estudada </a:t>
            </a:r>
            <a:r>
              <a:rPr lang="pt-PT" sz="2400" i="1" u="sng" dirty="0" smtClean="0"/>
              <a:t>por Galileu </a:t>
            </a:r>
            <a:r>
              <a:rPr lang="pt-PT" sz="2400" i="1" u="sng" dirty="0" err="1" smtClean="0"/>
              <a:t>Galilei</a:t>
            </a:r>
            <a:r>
              <a:rPr lang="pt-PT" sz="2400" i="1" dirty="0" smtClean="0"/>
              <a:t>.</a:t>
            </a:r>
            <a:endParaRPr lang="pt-PT" sz="2400" i="1" dirty="0"/>
          </a:p>
          <a:p>
            <a:r>
              <a:rPr lang="pt-PT" dirty="0"/>
              <a:t>[Sujeito]                                         </a:t>
            </a:r>
            <a:r>
              <a:rPr lang="pt-PT" dirty="0" smtClean="0"/>
              <a:t> </a:t>
            </a:r>
            <a:r>
              <a:rPr lang="pt-PT" dirty="0"/>
              <a:t>[Complemento agente da passiva]</a:t>
            </a:r>
            <a:endParaRPr lang="pt-PT" sz="1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exão recta unidireccional 9"/>
          <p:cNvCxnSpPr/>
          <p:nvPr/>
        </p:nvCxnSpPr>
        <p:spPr>
          <a:xfrm flipH="1">
            <a:off x="2798930" y="4149080"/>
            <a:ext cx="270917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Conexão recta unidireccional 3"/>
          <p:cNvCxnSpPr/>
          <p:nvPr/>
        </p:nvCxnSpPr>
        <p:spPr>
          <a:xfrm>
            <a:off x="2195736" y="4149080"/>
            <a:ext cx="360040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Seta para cima 10">
            <a:hlinkClick r:id="rId2" action="ppaction://hlinksldjump"/>
          </p:cNvPr>
          <p:cNvSpPr/>
          <p:nvPr/>
        </p:nvSpPr>
        <p:spPr>
          <a:xfrm>
            <a:off x="8100392" y="5978835"/>
            <a:ext cx="576064" cy="618517"/>
          </a:xfrm>
          <a:prstGeom prst="upArrow">
            <a:avLst/>
          </a:prstGeom>
          <a:solidFill>
            <a:srgbClr val="1C94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994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4398" y="601524"/>
            <a:ext cx="3902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Orientações de Leitura </a:t>
            </a:r>
            <a:r>
              <a:rPr lang="pt-PT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(p. 29)</a:t>
            </a:r>
            <a:endParaRPr lang="pt-PT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3797" y="1052736"/>
            <a:ext cx="8792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pt-PT" sz="2000" b="1" dirty="0" smtClean="0"/>
              <a:t>Este verbete de enciclopédia tem como tema a vida de Galileu </a:t>
            </a:r>
            <a:r>
              <a:rPr lang="pt-PT" sz="2000" b="1" dirty="0" err="1" smtClean="0"/>
              <a:t>Galilei</a:t>
            </a:r>
            <a:r>
              <a:rPr lang="pt-PT" sz="2000" b="1" dirty="0" smtClean="0"/>
              <a:t>.</a:t>
            </a:r>
          </a:p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1.1. </a:t>
            </a:r>
            <a:r>
              <a:rPr lang="pt-PT" sz="2000" dirty="0" smtClean="0"/>
              <a:t>Ordena cronologicamente as sequências abaixo, reconstituindo a sua vida.</a:t>
            </a:r>
            <a:endParaRPr lang="pt-PT" sz="20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2492896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000" b="1" dirty="0" smtClean="0"/>
              <a:t>G. </a:t>
            </a:r>
            <a:r>
              <a:rPr lang="pt-PT" sz="2000" dirty="0" smtClean="0"/>
              <a:t>Nasceu em Pisa, em 1564.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2884874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000" b="1" dirty="0" smtClean="0"/>
              <a:t>B. </a:t>
            </a:r>
            <a:r>
              <a:rPr lang="pt-PT" sz="2000" dirty="0" smtClean="0"/>
              <a:t>Estudou Música e Medicina.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0" y="3284984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000" b="1" dirty="0" smtClean="0"/>
              <a:t>A. </a:t>
            </a:r>
            <a:r>
              <a:rPr lang="pt-PT" sz="2000" dirty="0" smtClean="0"/>
              <a:t>Estudou Filosofia e Matemática.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0" y="3676962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541338"/>
            <a:r>
              <a:rPr lang="pt-PT" sz="2000" b="1" dirty="0" smtClean="0"/>
              <a:t>F. </a:t>
            </a:r>
            <a:r>
              <a:rPr lang="pt-PT" sz="2000" dirty="0" smtClean="0"/>
              <a:t>Interrompeu os estudos e tornou-se professor de Física.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0" y="4077072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2063" indent="-360363"/>
            <a:r>
              <a:rPr lang="pt-PT" sz="2000" b="1" dirty="0" smtClean="0"/>
              <a:t>D. </a:t>
            </a:r>
            <a:r>
              <a:rPr lang="pt-PT" sz="2000" dirty="0" smtClean="0"/>
              <a:t>Foi a Roma e deu a conhecer as suas descobertas a </a:t>
            </a:r>
            <a:r>
              <a:rPr lang="pt-PT" sz="2000" dirty="0" err="1" smtClean="0"/>
              <a:t>Christoph</a:t>
            </a:r>
            <a:r>
              <a:rPr lang="pt-PT" sz="2000" dirty="0" smtClean="0"/>
              <a:t> </a:t>
            </a:r>
            <a:r>
              <a:rPr lang="pt-PT" sz="2000" dirty="0" err="1" smtClean="0"/>
              <a:t>Clavius</a:t>
            </a:r>
            <a:r>
              <a:rPr lang="pt-PT" sz="2000" dirty="0" smtClean="0"/>
              <a:t>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0" y="4757082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541338"/>
            <a:r>
              <a:rPr lang="pt-PT" sz="2000" b="1" dirty="0" smtClean="0"/>
              <a:t>E. </a:t>
            </a:r>
            <a:r>
              <a:rPr lang="pt-PT" sz="2000" dirty="0" smtClean="0"/>
              <a:t>Foi nomeado professor de Física, em Pisa.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0" y="5157192"/>
            <a:ext cx="874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541338"/>
            <a:r>
              <a:rPr lang="pt-PT" sz="2000" b="1" dirty="0" smtClean="0"/>
              <a:t>H. </a:t>
            </a:r>
            <a:r>
              <a:rPr lang="pt-PT" sz="2000" dirty="0" smtClean="0"/>
              <a:t>Publicou os seus estudos em </a:t>
            </a:r>
            <a:r>
              <a:rPr lang="pt-PT" sz="2000" i="1" dirty="0" err="1" smtClean="0"/>
              <a:t>Siderius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Nuncius</a:t>
            </a:r>
            <a:r>
              <a:rPr lang="pt-PT" sz="2000" dirty="0" smtClean="0"/>
              <a:t>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0" y="5601434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75" indent="-257175"/>
            <a:r>
              <a:rPr lang="pt-PT" sz="2000" b="1" dirty="0" smtClean="0"/>
              <a:t>I. </a:t>
            </a:r>
            <a:r>
              <a:rPr lang="pt-PT" sz="2000" dirty="0" smtClean="0"/>
              <a:t>Transferiu o seu laboratório e observatório astronómico para Florença.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0" y="6269250"/>
            <a:ext cx="8676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1088" indent="-179388"/>
            <a:r>
              <a:rPr lang="pt-PT" sz="2000" b="1" dirty="0" smtClean="0"/>
              <a:t>C. </a:t>
            </a:r>
            <a:r>
              <a:rPr lang="pt-PT" sz="2000" dirty="0" smtClean="0"/>
              <a:t>Faleceu em Florença, em 1642.</a:t>
            </a:r>
          </a:p>
        </p:txBody>
      </p:sp>
    </p:spTree>
    <p:extLst>
      <p:ext uri="{BB962C8B-B14F-4D97-AF65-F5344CB8AC3E}">
        <p14:creationId xmlns:p14="http://schemas.microsoft.com/office/powerpoint/2010/main" val="239496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764704"/>
            <a:ext cx="87927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Clr>
                <a:schemeClr val="tx2"/>
              </a:buClr>
            </a:pPr>
            <a:r>
              <a:rPr lang="pt-PT" sz="2000" b="1" dirty="0" smtClean="0"/>
              <a:t>2.  Ao longo do verbete, são enumeradas as várias descobertas e invenções científicas de Galileu.</a:t>
            </a:r>
          </a:p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2.1. </a:t>
            </a:r>
            <a:r>
              <a:rPr lang="pt-PT" sz="2000" dirty="0" smtClean="0"/>
              <a:t>Identifica e agrupa-as, conforme a área científica a que se referem </a:t>
            </a:r>
            <a:endParaRPr lang="pt-PT" sz="20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426" y="1947024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400" b="1" dirty="0" smtClean="0"/>
              <a:t>a. </a:t>
            </a:r>
            <a:r>
              <a:rPr lang="pt-PT" sz="2400" dirty="0" smtClean="0"/>
              <a:t>Geometria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857" y="2347134"/>
            <a:ext cx="5904656" cy="2317418"/>
          </a:xfrm>
          <a:prstGeom prst="rect">
            <a:avLst/>
          </a:prstGeom>
        </p:spPr>
      </p:pic>
      <p:sp>
        <p:nvSpPr>
          <p:cNvPr id="18" name="Fluxograma: Processo 17"/>
          <p:cNvSpPr/>
          <p:nvPr/>
        </p:nvSpPr>
        <p:spPr>
          <a:xfrm>
            <a:off x="2555776" y="3274581"/>
            <a:ext cx="3204000" cy="288000"/>
          </a:xfrm>
          <a:prstGeom prst="flowChartProcess">
            <a:avLst/>
          </a:prstGeom>
          <a:solidFill>
            <a:srgbClr val="FF33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3399"/>
              </a:solidFill>
            </a:endParaRPr>
          </a:p>
        </p:txBody>
      </p:sp>
      <p:sp>
        <p:nvSpPr>
          <p:cNvPr id="19" name="Fluxograma: Processo 18"/>
          <p:cNvSpPr/>
          <p:nvPr/>
        </p:nvSpPr>
        <p:spPr>
          <a:xfrm>
            <a:off x="2051720" y="3597022"/>
            <a:ext cx="5472608" cy="802568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890879" y="5106563"/>
            <a:ext cx="7641561" cy="1200329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400" dirty="0" smtClean="0"/>
              <a:t>Descoberta “dos centros de gravidade dos troncos de pirâmides, cones e outros sólidos geométricos” (</a:t>
            </a:r>
            <a:r>
              <a:rPr lang="pt-PT" sz="2400" dirty="0" err="1" smtClean="0"/>
              <a:t>ll</a:t>
            </a:r>
            <a:r>
              <a:rPr lang="pt-PT" sz="2400" dirty="0" smtClean="0"/>
              <a:t>. 16-17)</a:t>
            </a:r>
          </a:p>
        </p:txBody>
      </p:sp>
    </p:spTree>
    <p:extLst>
      <p:ext uri="{BB962C8B-B14F-4D97-AF65-F5344CB8AC3E}">
        <p14:creationId xmlns:p14="http://schemas.microsoft.com/office/powerpoint/2010/main" val="266331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2730" y="1122641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400" b="1" dirty="0" smtClean="0"/>
              <a:t>b. </a:t>
            </a:r>
            <a:r>
              <a:rPr lang="pt-PT" sz="2400" dirty="0" smtClean="0"/>
              <a:t>Física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559496" y="3461534"/>
            <a:ext cx="3201698" cy="2677656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400" dirty="0" smtClean="0"/>
              <a:t>Descoberta de leis da Física e respetiva tradução matemática (“leis da queda dos graves, lei do isocronismo do pêndulo”) (</a:t>
            </a:r>
            <a:r>
              <a:rPr lang="pt-PT" sz="2400" dirty="0" err="1" smtClean="0"/>
              <a:t>ll</a:t>
            </a:r>
            <a:r>
              <a:rPr lang="pt-PT" sz="2400" dirty="0" smtClean="0"/>
              <a:t>. 25-33)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772816"/>
            <a:ext cx="4757223" cy="4502219"/>
          </a:xfrm>
          <a:prstGeom prst="rect">
            <a:avLst/>
          </a:prstGeom>
        </p:spPr>
      </p:pic>
      <p:sp>
        <p:nvSpPr>
          <p:cNvPr id="18" name="Fluxograma: Processo 17"/>
          <p:cNvSpPr/>
          <p:nvPr/>
        </p:nvSpPr>
        <p:spPr>
          <a:xfrm>
            <a:off x="3635896" y="5838623"/>
            <a:ext cx="1610525" cy="340602"/>
          </a:xfrm>
          <a:prstGeom prst="flowChartProcess">
            <a:avLst/>
          </a:prstGeom>
          <a:solidFill>
            <a:srgbClr val="FF33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3399"/>
              </a:solidFill>
            </a:endParaRPr>
          </a:p>
        </p:txBody>
      </p:sp>
      <p:sp>
        <p:nvSpPr>
          <p:cNvPr id="19" name="Fluxograma: Processo 18"/>
          <p:cNvSpPr/>
          <p:nvPr/>
        </p:nvSpPr>
        <p:spPr>
          <a:xfrm>
            <a:off x="1168293" y="2179635"/>
            <a:ext cx="2736304" cy="35877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Fluxograma: Processo 10"/>
          <p:cNvSpPr/>
          <p:nvPr/>
        </p:nvSpPr>
        <p:spPr>
          <a:xfrm>
            <a:off x="2225547" y="4988872"/>
            <a:ext cx="3020874" cy="35877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Fluxograma: Processo 11"/>
          <p:cNvSpPr/>
          <p:nvPr/>
        </p:nvSpPr>
        <p:spPr>
          <a:xfrm>
            <a:off x="932938" y="5384039"/>
            <a:ext cx="3207014" cy="35877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Fluxograma: Processo 12"/>
          <p:cNvSpPr/>
          <p:nvPr/>
        </p:nvSpPr>
        <p:spPr>
          <a:xfrm>
            <a:off x="3131840" y="4620975"/>
            <a:ext cx="2012762" cy="35877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932938" y="4979749"/>
            <a:ext cx="1242256" cy="35877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002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3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3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1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78" y="1164173"/>
            <a:ext cx="4306246" cy="5361171"/>
          </a:xfrm>
          <a:prstGeom prst="rect">
            <a:avLst/>
          </a:prstGeom>
        </p:spPr>
      </p:pic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702508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1700"/>
            <a:r>
              <a:rPr lang="pt-PT" sz="2400" b="1" dirty="0" smtClean="0"/>
              <a:t>c. </a:t>
            </a:r>
            <a:r>
              <a:rPr lang="pt-PT" sz="2400" dirty="0" smtClean="0"/>
              <a:t>Astronomia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004048" y="1778644"/>
            <a:ext cx="3888432" cy="415498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400" dirty="0"/>
              <a:t>Invenção do telescópio; descobertas </a:t>
            </a:r>
            <a:r>
              <a:rPr lang="pt-PT" sz="2400" dirty="0" smtClean="0"/>
              <a:t>astronómicas </a:t>
            </a:r>
            <a:r>
              <a:rPr lang="pt-PT" sz="2400" dirty="0"/>
              <a:t>(composição da Via Láctea, </a:t>
            </a:r>
            <a:r>
              <a:rPr lang="pt-PT" sz="2400" dirty="0" smtClean="0"/>
              <a:t>formato </a:t>
            </a:r>
            <a:r>
              <a:rPr lang="pt-PT" sz="2400" dirty="0"/>
              <a:t>da Lua, rotação do Sol, existência de nebulosas, dos </a:t>
            </a:r>
            <a:r>
              <a:rPr lang="pt-PT" sz="2400" dirty="0" smtClean="0"/>
              <a:t>quatro </a:t>
            </a:r>
            <a:r>
              <a:rPr lang="pt-PT" sz="2400" dirty="0"/>
              <a:t>satélites de </a:t>
            </a:r>
            <a:r>
              <a:rPr lang="pt-PT" sz="2400" dirty="0" smtClean="0"/>
              <a:t>Júpiter</a:t>
            </a:r>
            <a:r>
              <a:rPr lang="pt-PT" sz="2400" dirty="0"/>
              <a:t>, das manchas do Sol, do planeta </a:t>
            </a:r>
            <a:r>
              <a:rPr lang="pt-PT" sz="2400" dirty="0" smtClean="0"/>
              <a:t>Saturno</a:t>
            </a:r>
            <a:r>
              <a:rPr lang="pt-PT" sz="2400" dirty="0"/>
              <a:t>, das librações da Lua, das fases </a:t>
            </a:r>
          </a:p>
          <a:p>
            <a:r>
              <a:rPr lang="pt-PT" sz="2400" dirty="0"/>
              <a:t>de Vénus</a:t>
            </a:r>
            <a:r>
              <a:rPr lang="pt-PT" sz="2400" dirty="0" smtClean="0"/>
              <a:t>…).(</a:t>
            </a:r>
            <a:r>
              <a:rPr lang="pt-PT" sz="2400" dirty="0" err="1" smtClean="0"/>
              <a:t>ll</a:t>
            </a:r>
            <a:r>
              <a:rPr lang="pt-PT" sz="2400" dirty="0" smtClean="0"/>
              <a:t>. 35-60)</a:t>
            </a:r>
            <a:endParaRPr lang="pt-PT" sz="2400" dirty="0"/>
          </a:p>
        </p:txBody>
      </p:sp>
      <p:sp>
        <p:nvSpPr>
          <p:cNvPr id="18" name="Fluxograma: Processo 17"/>
          <p:cNvSpPr/>
          <p:nvPr/>
        </p:nvSpPr>
        <p:spPr>
          <a:xfrm>
            <a:off x="1353817" y="1375632"/>
            <a:ext cx="2570111" cy="181160"/>
          </a:xfrm>
          <a:prstGeom prst="flowChartProcess">
            <a:avLst/>
          </a:prstGeom>
          <a:solidFill>
            <a:srgbClr val="FF33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3399"/>
              </a:solidFill>
            </a:endParaRPr>
          </a:p>
        </p:txBody>
      </p:sp>
      <p:sp>
        <p:nvSpPr>
          <p:cNvPr id="19" name="Fluxograma: Processo 18"/>
          <p:cNvSpPr/>
          <p:nvPr/>
        </p:nvSpPr>
        <p:spPr>
          <a:xfrm>
            <a:off x="1763688" y="1164172"/>
            <a:ext cx="1656184" cy="211459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Fluxograma: Processo 11"/>
          <p:cNvSpPr/>
          <p:nvPr/>
        </p:nvSpPr>
        <p:spPr>
          <a:xfrm>
            <a:off x="2987823" y="5877272"/>
            <a:ext cx="1647759" cy="144016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Fluxograma: Processo 12"/>
          <p:cNvSpPr/>
          <p:nvPr/>
        </p:nvSpPr>
        <p:spPr>
          <a:xfrm>
            <a:off x="755575" y="1602307"/>
            <a:ext cx="1080121" cy="176337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Fluxograma: Processo 15"/>
          <p:cNvSpPr/>
          <p:nvPr/>
        </p:nvSpPr>
        <p:spPr>
          <a:xfrm>
            <a:off x="1974499" y="1778644"/>
            <a:ext cx="1517381" cy="176337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Fluxograma: Processo 16"/>
          <p:cNvSpPr/>
          <p:nvPr/>
        </p:nvSpPr>
        <p:spPr>
          <a:xfrm>
            <a:off x="4211960" y="1790736"/>
            <a:ext cx="423623" cy="176337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Fluxograma: Processo 20"/>
          <p:cNvSpPr/>
          <p:nvPr/>
        </p:nvSpPr>
        <p:spPr>
          <a:xfrm>
            <a:off x="1343421" y="2388567"/>
            <a:ext cx="2940547" cy="176337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Fluxograma: Processo 21"/>
          <p:cNvSpPr/>
          <p:nvPr/>
        </p:nvSpPr>
        <p:spPr>
          <a:xfrm>
            <a:off x="755575" y="6093296"/>
            <a:ext cx="2058119" cy="144016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Fluxograma: Processo 22"/>
          <p:cNvSpPr/>
          <p:nvPr/>
        </p:nvSpPr>
        <p:spPr>
          <a:xfrm>
            <a:off x="3811702" y="6093296"/>
            <a:ext cx="823881" cy="144016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Fluxograma: Processo 23"/>
          <p:cNvSpPr/>
          <p:nvPr/>
        </p:nvSpPr>
        <p:spPr>
          <a:xfrm>
            <a:off x="883694" y="6309320"/>
            <a:ext cx="1708086" cy="144016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Fluxograma: Processo 24"/>
          <p:cNvSpPr/>
          <p:nvPr/>
        </p:nvSpPr>
        <p:spPr>
          <a:xfrm>
            <a:off x="2711362" y="6285353"/>
            <a:ext cx="1512280" cy="144016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632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2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75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19" grpId="0" animBg="1"/>
      <p:bldP spid="12" grpId="0" animBg="1"/>
      <p:bldP spid="13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30" y="2820512"/>
            <a:ext cx="3750573" cy="3808873"/>
          </a:xfrm>
          <a:prstGeom prst="rect">
            <a:avLst/>
          </a:prstGeom>
        </p:spPr>
      </p:pic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764704"/>
            <a:ext cx="8792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2.2. </a:t>
            </a:r>
            <a:r>
              <a:rPr lang="pt-PT" sz="2000" dirty="0" smtClean="0"/>
              <a:t>De que forma as várias descobertas de Galileu foram recebidas pela comunidade científica da época. Justifica, apoiando-te em dados textuais. </a:t>
            </a:r>
            <a:endParaRPr lang="pt-PT" sz="2000" b="1" dirty="0"/>
          </a:p>
        </p:txBody>
      </p:sp>
      <p:sp>
        <p:nvSpPr>
          <p:cNvPr id="19" name="Fluxograma: Processo 18"/>
          <p:cNvSpPr/>
          <p:nvPr/>
        </p:nvSpPr>
        <p:spPr>
          <a:xfrm>
            <a:off x="2274633" y="2898369"/>
            <a:ext cx="1512168" cy="219717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918" y="3163107"/>
            <a:ext cx="3447891" cy="3363059"/>
          </a:xfrm>
          <a:prstGeom prst="rect">
            <a:avLst/>
          </a:prstGeom>
        </p:spPr>
      </p:pic>
      <p:sp>
        <p:nvSpPr>
          <p:cNvPr id="12" name="Fluxograma: Processo 11"/>
          <p:cNvSpPr/>
          <p:nvPr/>
        </p:nvSpPr>
        <p:spPr>
          <a:xfrm>
            <a:off x="1115616" y="4186881"/>
            <a:ext cx="1224136" cy="216023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Fluxograma: Processo 12"/>
          <p:cNvSpPr/>
          <p:nvPr/>
        </p:nvSpPr>
        <p:spPr>
          <a:xfrm>
            <a:off x="3415241" y="3128160"/>
            <a:ext cx="1244562" cy="253875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1150199" y="3425412"/>
            <a:ext cx="1405577" cy="233911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Fluxograma: Processo 14"/>
          <p:cNvSpPr/>
          <p:nvPr/>
        </p:nvSpPr>
        <p:spPr>
          <a:xfrm>
            <a:off x="1561442" y="3923272"/>
            <a:ext cx="2938550" cy="250291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Fluxograma: Processo 15"/>
          <p:cNvSpPr/>
          <p:nvPr/>
        </p:nvSpPr>
        <p:spPr>
          <a:xfrm>
            <a:off x="5575587" y="5301209"/>
            <a:ext cx="3193221" cy="216024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00636"/>
            <a:ext cx="3934171" cy="1263827"/>
          </a:xfrm>
          <a:prstGeom prst="rect">
            <a:avLst/>
          </a:prstGeom>
        </p:spPr>
      </p:pic>
      <p:sp>
        <p:nvSpPr>
          <p:cNvPr id="21" name="Fluxograma: Processo 20"/>
          <p:cNvSpPr/>
          <p:nvPr/>
        </p:nvSpPr>
        <p:spPr>
          <a:xfrm>
            <a:off x="4037521" y="2168888"/>
            <a:ext cx="2740457" cy="252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Fluxograma: Processo 21"/>
          <p:cNvSpPr/>
          <p:nvPr/>
        </p:nvSpPr>
        <p:spPr>
          <a:xfrm>
            <a:off x="3129763" y="2420888"/>
            <a:ext cx="506133" cy="252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1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764704"/>
            <a:ext cx="8636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2.2. </a:t>
            </a:r>
            <a:r>
              <a:rPr lang="pt-PT" sz="2000" dirty="0" smtClean="0"/>
              <a:t>De que forma as várias descobertas de Galileu foram recebidas pela comunidade científica da época. Justifica, apoiando-te em dados textuais. </a:t>
            </a:r>
            <a:endParaRPr lang="pt-PT" sz="2000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43608" y="2060848"/>
            <a:ext cx="7632848" cy="3416320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PT" sz="2400" dirty="0"/>
              <a:t>Algumas das descobertas de </a:t>
            </a:r>
            <a:r>
              <a:rPr lang="pt-PT" sz="2400" dirty="0" smtClean="0"/>
              <a:t>Galileu </a:t>
            </a:r>
            <a:r>
              <a:rPr lang="pt-PT" sz="2400" dirty="0"/>
              <a:t>foram bem recebidas; outras, atacadas. Inicialmente, as suas descobertas </a:t>
            </a:r>
            <a:r>
              <a:rPr lang="pt-PT" sz="2400" dirty="0" smtClean="0"/>
              <a:t>científicas </a:t>
            </a:r>
            <a:r>
              <a:rPr lang="pt-PT" sz="2400" dirty="0"/>
              <a:t>foram encorajadas pelo jesuíta </a:t>
            </a:r>
            <a:r>
              <a:rPr lang="pt-PT" sz="2400" dirty="0" smtClean="0"/>
              <a:t>C. </a:t>
            </a:r>
            <a:r>
              <a:rPr lang="pt-PT" sz="2400" dirty="0" err="1" smtClean="0"/>
              <a:t>Clavius</a:t>
            </a:r>
            <a:r>
              <a:rPr lang="pt-PT" sz="2400" dirty="0"/>
              <a:t>.</a:t>
            </a:r>
            <a:r>
              <a:rPr lang="pt-PT" sz="2400" dirty="0" smtClean="0"/>
              <a:t> Porém, os </a:t>
            </a:r>
            <a:r>
              <a:rPr lang="pt-PT" sz="2400" dirty="0"/>
              <a:t>estudos astronómicos publicados em </a:t>
            </a:r>
            <a:r>
              <a:rPr lang="pt-PT" sz="2400" dirty="0" err="1"/>
              <a:t>Siderius</a:t>
            </a:r>
            <a:r>
              <a:rPr lang="pt-PT" sz="2400" dirty="0"/>
              <a:t> </a:t>
            </a:r>
            <a:r>
              <a:rPr lang="pt-PT" sz="2400" dirty="0" err="1" smtClean="0"/>
              <a:t>Nuncius</a:t>
            </a:r>
            <a:r>
              <a:rPr lang="pt-PT" sz="2400" dirty="0" smtClean="0"/>
              <a:t> foram muito </a:t>
            </a:r>
            <a:r>
              <a:rPr lang="pt-PT" sz="2400" dirty="0"/>
              <a:t>criticados por alguns </a:t>
            </a:r>
            <a:r>
              <a:rPr lang="pt-PT" sz="2400" dirty="0" smtClean="0"/>
              <a:t>astrónomos, mas defendidos por outros, como Kepler. </a:t>
            </a:r>
            <a:r>
              <a:rPr lang="pt-PT" sz="2400" dirty="0"/>
              <a:t>Mais tarde, as suas descobertas </a:t>
            </a:r>
            <a:r>
              <a:rPr lang="pt-PT" sz="2400" dirty="0" smtClean="0"/>
              <a:t>foram </a:t>
            </a:r>
            <a:r>
              <a:rPr lang="pt-PT" sz="2400" dirty="0"/>
              <a:t>aprovadas com pequenas reservas </a:t>
            </a:r>
            <a:r>
              <a:rPr lang="pt-PT" sz="2400" dirty="0" smtClean="0"/>
              <a:t>pelos </a:t>
            </a:r>
            <a:r>
              <a:rPr lang="pt-PT" sz="2400" dirty="0"/>
              <a:t>professores do Colégio Romano.</a:t>
            </a: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299514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764704"/>
            <a:ext cx="863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indent="-273050">
              <a:spcBef>
                <a:spcPts val="1200"/>
              </a:spcBef>
            </a:pPr>
            <a:r>
              <a:rPr lang="pt-PT" sz="2000" b="1" dirty="0" smtClean="0"/>
              <a:t>3. </a:t>
            </a:r>
            <a:r>
              <a:rPr lang="pt-PT" sz="2000" dirty="0" smtClean="0"/>
              <a:t>Sintetiza as principais características dos verbetes enciclopédicos, completando o texto informativo abaixo com as palavras indicadas.</a:t>
            </a:r>
            <a:endParaRPr lang="pt-PT" sz="20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06839"/>
              </p:ext>
            </p:extLst>
          </p:nvPr>
        </p:nvGraphicFramePr>
        <p:xfrm>
          <a:off x="899592" y="1472590"/>
          <a:ext cx="792088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389"/>
                <a:gridCol w="2016389"/>
                <a:gridCol w="2016389"/>
                <a:gridCol w="1871714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entrada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especializada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formal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genérica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imagens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objetiva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palavra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vocabulário</a:t>
                      </a:r>
                      <a:endParaRPr lang="pt-P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76872"/>
            <a:ext cx="7920880" cy="4291758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4826376" y="34290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a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2123728" y="364502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b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411760" y="45091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c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156176" y="472014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d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5724128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e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042400" y="563764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f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3131840" y="58536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>
                <a:solidFill>
                  <a:schemeClr val="tx1"/>
                </a:solidFill>
              </a:rPr>
              <a:t>g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724334" y="60696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h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6908640" y="152582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a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2895373" y="152582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b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4965170" y="1893985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c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910725" y="148659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d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910725" y="1869055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e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952498" y="1540517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f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895373" y="188050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g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6945720" y="1867062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</a:rPr>
              <a:t>h</a:t>
            </a:r>
            <a:endParaRPr lang="pt-P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5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9144000" cy="418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0975"/>
            <a:r>
              <a:rPr lang="pt-PT" sz="2000" b="1" dirty="0" smtClean="0"/>
              <a:t>Verbete de enciclopédia 		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“Galileu </a:t>
            </a:r>
            <a:r>
              <a:rPr lang="pt-PT" sz="2400" b="1" dirty="0" err="1" smtClean="0">
                <a:solidFill>
                  <a:schemeClr val="tx1"/>
                </a:solidFill>
              </a:rPr>
              <a:t>Galilei</a:t>
            </a:r>
            <a:r>
              <a:rPr lang="pt-PT" sz="2400" b="1" dirty="0" smtClean="0">
                <a:solidFill>
                  <a:schemeClr val="tx1"/>
                </a:solidFill>
              </a:rPr>
              <a:t>” </a:t>
            </a:r>
            <a:r>
              <a:rPr lang="pt-PT" sz="1800" b="1" dirty="0" smtClean="0">
                <a:solidFill>
                  <a:schemeClr val="tx1"/>
                </a:solidFill>
              </a:rPr>
              <a:t>(manual p. 28)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797" y="764704"/>
            <a:ext cx="36681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3.1. </a:t>
            </a:r>
            <a:r>
              <a:rPr lang="pt-PT" sz="2000" dirty="0" smtClean="0"/>
              <a:t>Identifica, no verbete dedicado a Galileu </a:t>
            </a:r>
            <a:r>
              <a:rPr lang="pt-PT" sz="2000" dirty="0" err="1" smtClean="0"/>
              <a:t>Galilei</a:t>
            </a:r>
            <a:r>
              <a:rPr lang="pt-PT" sz="2000" dirty="0" smtClean="0"/>
              <a:t>, a entrada e o artigo.</a:t>
            </a:r>
            <a:endParaRPr lang="pt-PT" sz="20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957" y="1052735"/>
            <a:ext cx="4209788" cy="51845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xto Explicativo 1 2"/>
          <p:cNvSpPr/>
          <p:nvPr/>
        </p:nvSpPr>
        <p:spPr>
          <a:xfrm>
            <a:off x="971600" y="2621644"/>
            <a:ext cx="2664295" cy="728098"/>
          </a:xfrm>
          <a:prstGeom prst="borderCallout1">
            <a:avLst>
              <a:gd name="adj1" fmla="val -1214"/>
              <a:gd name="adj2" fmla="val 82355"/>
              <a:gd name="adj3" fmla="val -170212"/>
              <a:gd name="adj4" fmla="val 12884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dirty="0" smtClean="0"/>
              <a:t>Entrada: </a:t>
            </a:r>
          </a:p>
          <a:p>
            <a:endParaRPr lang="pt-PT" dirty="0" smtClean="0"/>
          </a:p>
        </p:txBody>
      </p:sp>
      <p:sp>
        <p:nvSpPr>
          <p:cNvPr id="9" name="Texto Explicativo 1 8"/>
          <p:cNvSpPr/>
          <p:nvPr/>
        </p:nvSpPr>
        <p:spPr>
          <a:xfrm>
            <a:off x="973874" y="4005064"/>
            <a:ext cx="2664295" cy="648072"/>
          </a:xfrm>
          <a:prstGeom prst="borderCallout1">
            <a:avLst>
              <a:gd name="adj1" fmla="val 865"/>
              <a:gd name="adj2" fmla="val 78817"/>
              <a:gd name="adj3" fmla="val -32304"/>
              <a:gd name="adj4" fmla="val 1271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dirty="0" smtClean="0"/>
              <a:t>Artigo:</a:t>
            </a:r>
          </a:p>
          <a:p>
            <a:endParaRPr lang="pt-PT" dirty="0" smtClean="0"/>
          </a:p>
        </p:txBody>
      </p:sp>
      <p:sp>
        <p:nvSpPr>
          <p:cNvPr id="6" name="Fluxograma: Processo 5"/>
          <p:cNvSpPr/>
          <p:nvPr/>
        </p:nvSpPr>
        <p:spPr>
          <a:xfrm>
            <a:off x="4142028" y="1196752"/>
            <a:ext cx="859943" cy="249075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971600" y="3016922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“Galileu </a:t>
            </a:r>
            <a:r>
              <a:rPr lang="pt-PT" dirty="0" err="1"/>
              <a:t>Galilei</a:t>
            </a:r>
            <a:r>
              <a:rPr lang="pt-PT" dirty="0"/>
              <a:t>” (l. 1)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971600" y="4283804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Restante texto (</a:t>
            </a:r>
            <a:r>
              <a:rPr lang="pt-PT" dirty="0" err="1"/>
              <a:t>ll</a:t>
            </a:r>
            <a:r>
              <a:rPr lang="pt-PT" dirty="0"/>
              <a:t>. 1-67)</a:t>
            </a:r>
          </a:p>
        </p:txBody>
      </p:sp>
      <p:sp>
        <p:nvSpPr>
          <p:cNvPr id="16" name="Forma em L 15"/>
          <p:cNvSpPr/>
          <p:nvPr/>
        </p:nvSpPr>
        <p:spPr>
          <a:xfrm rot="21218545" flipH="1">
            <a:off x="4338980" y="1117618"/>
            <a:ext cx="4045019" cy="4897733"/>
          </a:xfrm>
          <a:prstGeom prst="corner">
            <a:avLst>
              <a:gd name="adj1" fmla="val 117390"/>
              <a:gd name="adj2" fmla="val 76410"/>
            </a:avLst>
          </a:prstGeom>
          <a:solidFill>
            <a:srgbClr val="CC0099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08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3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6" grpId="0" animBg="1"/>
      <p:bldP spid="7" grpId="0"/>
      <p:bldP spid="11" grpId="0"/>
      <p:bldP spid="1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A44D892-0039-42CA-B721-AB207750BF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TS102830499</Template>
  <TotalTime>462</TotalTime>
  <Words>958</Words>
  <Application>Microsoft Office PowerPoint</Application>
  <PresentationFormat>Apresentação no Ecrã (4:3)</PresentationFormat>
  <Paragraphs>133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Tema do Office</vt:lpstr>
      <vt:lpstr>Unidade 1 – Comunicadores do século XXI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Verbete de enciclopédia                  “Galileu Galilei” (manual p. 28)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 – Comunicadores do século XXI</dc:title>
  <dc:subject/>
  <dc:creator>Teresa Figueiredo</dc:creator>
  <cp:keywords/>
  <dc:description/>
  <cp:lastModifiedBy>Aluno</cp:lastModifiedBy>
  <cp:revision>35</cp:revision>
  <dcterms:created xsi:type="dcterms:W3CDTF">2013-10-02T20:50:13Z</dcterms:created>
  <dcterms:modified xsi:type="dcterms:W3CDTF">2013-10-08T10:40:58Z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TC011594412070</vt:lpwstr>
  </property>
</Properties>
</file>