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7"/>
  </p:notesMasterIdLst>
  <p:handoutMasterIdLst>
    <p:handoutMasterId r:id="rId8"/>
  </p:handoutMasterIdLst>
  <p:sldIdLst>
    <p:sldId id="256" r:id="rId3"/>
    <p:sldId id="271" r:id="rId4"/>
    <p:sldId id="257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059" autoAdjust="0"/>
    <p:restoredTop sz="94660"/>
  </p:normalViewPr>
  <p:slideViewPr>
    <p:cSldViewPr snapToGrid="0">
      <p:cViewPr>
        <p:scale>
          <a:sx n="66" d="100"/>
          <a:sy n="66" d="100"/>
        </p:scale>
        <p:origin x="-1020" y="-6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40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pt-BR" smtClean="0"/>
              <a:t>07/01/2014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pt-BR" smtClean="0"/>
              <a:t>07/01/2014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</a:t>
            </a:r>
            <a:r>
              <a:rPr lang="pt-BR" noProof="0" dirty="0" smtClean="0"/>
              <a:t>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935E2820-AFE1-45FA-949E-17BDB534E1DC}" type="slidenum">
              <a:rPr lang="en-US" sz="1200" b="0" i="0">
                <a:latin typeface="Euphemia"/>
                <a:ea typeface="+mn-ea"/>
                <a:cs typeface="+mn-cs"/>
              </a:rPr>
              <a:t>1</a:t>
            </a:fld>
            <a:endParaRPr lang="en-US" sz="1200" b="0" i="0">
              <a:latin typeface="Euphem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77542409-6A04-4DC6-AC3A-D3758287A8F2}" type="slidenum">
              <a:rPr lang="en-US" sz="1200" b="0" i="0">
                <a:latin typeface="Euphemia"/>
                <a:ea typeface="+mn-ea"/>
                <a:cs typeface="+mn-cs"/>
              </a:rPr>
              <a:t>3</a:t>
            </a:fld>
            <a:endParaRPr lang="en-US" sz="1200" b="0" i="0">
              <a:latin typeface="Euphem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77542409-6A04-4DC6-AC3A-D3758287A8F2}" type="slidenum">
              <a:rPr lang="en-US" sz="1200" b="0" i="0">
                <a:latin typeface="Euphemia"/>
                <a:ea typeface="+mn-ea"/>
                <a:cs typeface="+mn-cs"/>
              </a:rPr>
              <a:t>4</a:t>
            </a:fld>
            <a:endParaRPr lang="en-US" sz="1200" b="0" i="0">
              <a:latin typeface="Euphem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7089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pt-BR" smtClean="0"/>
              <a:t>07/01/2014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pt-BR" smtClean="0"/>
              <a:t>07/01/2014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pt-BR" smtClean="0"/>
              <a:t>07/01/2014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pt-BR" smtClean="0"/>
              <a:t>07/01/2014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pt-BR" smtClean="0"/>
              <a:t>07/01/2014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pt-BR" smtClean="0"/>
              <a:t>07/01/2014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pt-BR" smtClean="0"/>
              <a:t>07/01/2014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pt-BR" smtClean="0"/>
              <a:t>07/01/2014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pt-BR" smtClean="0"/>
              <a:t>07/01/2014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pt-BR" smtClean="0"/>
              <a:t>07/01/2014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pt-BR" smtClean="0"/>
              <a:t>07/01/2014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9D3B9702-7FBF-4720-8670-571C5E7EEDDE}" type="datetime1">
              <a:rPr lang="pt-BR" smtClean="0"/>
              <a:t>07/01/2014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accent2"/>
                </a:solidFill>
              </a:defRPr>
            </a:lvl1pPr>
          </a:lstStyle>
          <a:p>
            <a:fld id="{8FDBFFB2-86D9-4B8F-A59A-553A60B94BBE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94647" y="2263112"/>
            <a:ext cx="9040079" cy="1101970"/>
          </a:xfrm>
        </p:spPr>
        <p:txBody>
          <a:bodyPr/>
          <a:lstStyle/>
          <a:p>
            <a:pPr algn="l" defTabSz="914400">
              <a:lnSpc>
                <a:spcPct val="80000"/>
              </a:lnSpc>
              <a:spcBef>
                <a:spcPts val="0"/>
              </a:spcBef>
              <a:buNone/>
            </a:pPr>
            <a:r>
              <a:rPr lang="pt-BR" sz="6600" b="0" i="0" dirty="0" smtClean="0">
                <a:solidFill>
                  <a:srgbClr val="595959"/>
                </a:solidFill>
                <a:latin typeface="Euphemia"/>
                <a:ea typeface="+mj-ea"/>
                <a:cs typeface="+mj-cs"/>
              </a:rPr>
              <a:t>Narrativas prodigiosas</a:t>
            </a:r>
            <a:endParaRPr lang="pt-BR" sz="6600" b="0" i="0" dirty="0">
              <a:solidFill>
                <a:srgbClr val="595959"/>
              </a:solidFill>
              <a:latin typeface="Euphemia"/>
              <a:ea typeface="+mj-ea"/>
              <a:cs typeface="+mj-cs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98039" y="157425"/>
            <a:ext cx="7091361" cy="398584"/>
          </a:xfrm>
        </p:spPr>
        <p:txBody>
          <a:bodyPr>
            <a:normAutofit lnSpcReduction="10000"/>
          </a:bodyPr>
          <a:lstStyle/>
          <a:p>
            <a:pPr marL="0" indent="0" algn="l">
              <a:spcBef>
                <a:spcPts val="0"/>
              </a:spcBef>
              <a:buNone/>
            </a:pPr>
            <a:r>
              <a:rPr lang="pt-BR" sz="2400" b="0" i="0" dirty="0" smtClean="0">
                <a:solidFill>
                  <a:srgbClr val="DF5327"/>
                </a:solidFill>
              </a:rPr>
              <a:t>Unidade 2 - Texto narrativo</a:t>
            </a:r>
            <a:endParaRPr lang="pt-BR" sz="2400" b="0" i="0" dirty="0">
              <a:solidFill>
                <a:srgbClr val="DF53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70" y="0"/>
            <a:ext cx="118291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58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72116" y="6435938"/>
            <a:ext cx="11808869" cy="371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pt-PT" dirty="0" smtClean="0"/>
              <a:t>Narrativas prodigiosas	                                          (manual pp. 64-65)</a:t>
            </a:r>
            <a:endParaRPr lang="pt-PT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1931" y="1537"/>
            <a:ext cx="7701741" cy="6236208"/>
          </a:xfrm>
          <a:prstGeom prst="rect">
            <a:avLst/>
          </a:prstGeom>
        </p:spPr>
      </p:pic>
      <p:sp>
        <p:nvSpPr>
          <p:cNvPr id="11" name="Pentágono regular 10"/>
          <p:cNvSpPr/>
          <p:nvPr/>
        </p:nvSpPr>
        <p:spPr>
          <a:xfrm>
            <a:off x="8263369" y="762163"/>
            <a:ext cx="381000" cy="382694"/>
          </a:xfrm>
          <a:prstGeom prst="pent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pt-PT" sz="2000" b="1" dirty="0" smtClean="0">
                <a:solidFill>
                  <a:schemeClr val="tx2"/>
                </a:solidFill>
              </a:rPr>
              <a:t>a</a:t>
            </a:r>
            <a:endParaRPr lang="pt-PT" sz="2000" b="1" dirty="0">
              <a:solidFill>
                <a:schemeClr val="tx2"/>
              </a:solidFill>
            </a:endParaRPr>
          </a:p>
        </p:txBody>
      </p:sp>
      <p:sp>
        <p:nvSpPr>
          <p:cNvPr id="17" name="Pentágono regular 16"/>
          <p:cNvSpPr/>
          <p:nvPr/>
        </p:nvSpPr>
        <p:spPr>
          <a:xfrm>
            <a:off x="8714664" y="2915492"/>
            <a:ext cx="381000" cy="382694"/>
          </a:xfrm>
          <a:prstGeom prst="pent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pt-PT" sz="2000" b="1" dirty="0" smtClean="0">
                <a:solidFill>
                  <a:schemeClr val="tx2"/>
                </a:solidFill>
              </a:rPr>
              <a:t>b</a:t>
            </a:r>
            <a:endParaRPr lang="pt-PT" sz="2000" b="1" dirty="0">
              <a:solidFill>
                <a:schemeClr val="tx2"/>
              </a:solidFill>
            </a:endParaRPr>
          </a:p>
        </p:txBody>
      </p:sp>
      <p:sp>
        <p:nvSpPr>
          <p:cNvPr id="22" name="Pentágono regular 21"/>
          <p:cNvSpPr/>
          <p:nvPr/>
        </p:nvSpPr>
        <p:spPr>
          <a:xfrm>
            <a:off x="11533227" y="4089814"/>
            <a:ext cx="381000" cy="382694"/>
          </a:xfrm>
          <a:prstGeom prst="pent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pt-PT" sz="2000" b="1" dirty="0" smtClean="0">
                <a:solidFill>
                  <a:schemeClr val="tx2"/>
                </a:solidFill>
              </a:rPr>
              <a:t>c</a:t>
            </a:r>
            <a:endParaRPr lang="pt-PT" sz="2000" b="1" dirty="0">
              <a:solidFill>
                <a:schemeClr val="tx2"/>
              </a:solidFill>
            </a:endParaRPr>
          </a:p>
        </p:txBody>
      </p:sp>
      <p:sp>
        <p:nvSpPr>
          <p:cNvPr id="31" name="Pentágono regular 30"/>
          <p:cNvSpPr/>
          <p:nvPr/>
        </p:nvSpPr>
        <p:spPr>
          <a:xfrm>
            <a:off x="10739225" y="377225"/>
            <a:ext cx="381000" cy="382694"/>
          </a:xfrm>
          <a:prstGeom prst="pent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pt-PT" sz="2000" b="1" dirty="0" smtClean="0">
                <a:solidFill>
                  <a:schemeClr val="tx2"/>
                </a:solidFill>
              </a:rPr>
              <a:t>d</a:t>
            </a:r>
            <a:endParaRPr lang="pt-PT" sz="2000" b="1" dirty="0">
              <a:solidFill>
                <a:schemeClr val="tx2"/>
              </a:solidFill>
            </a:endParaRPr>
          </a:p>
        </p:txBody>
      </p:sp>
      <p:sp>
        <p:nvSpPr>
          <p:cNvPr id="34" name="Pentágono regular 33"/>
          <p:cNvSpPr/>
          <p:nvPr/>
        </p:nvSpPr>
        <p:spPr>
          <a:xfrm>
            <a:off x="8981104" y="4589258"/>
            <a:ext cx="381000" cy="382694"/>
          </a:xfrm>
          <a:prstGeom prst="pent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pt-PT" sz="2000" b="1" dirty="0" smtClean="0">
                <a:solidFill>
                  <a:schemeClr val="tx2"/>
                </a:solidFill>
              </a:rPr>
              <a:t>e</a:t>
            </a:r>
            <a:endParaRPr lang="pt-PT" sz="2000" b="1" dirty="0">
              <a:solidFill>
                <a:schemeClr val="tx2"/>
              </a:solidFill>
            </a:endParaRPr>
          </a:p>
        </p:txBody>
      </p:sp>
      <p:sp>
        <p:nvSpPr>
          <p:cNvPr id="42" name="Pentágono regular 41"/>
          <p:cNvSpPr/>
          <p:nvPr/>
        </p:nvSpPr>
        <p:spPr>
          <a:xfrm>
            <a:off x="6257340" y="4696806"/>
            <a:ext cx="381000" cy="382694"/>
          </a:xfrm>
          <a:prstGeom prst="pent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pt-PT" sz="2000" b="1" dirty="0" smtClean="0">
                <a:solidFill>
                  <a:schemeClr val="tx2"/>
                </a:solidFill>
              </a:rPr>
              <a:t>f</a:t>
            </a:r>
            <a:endParaRPr lang="pt-PT" sz="2000" b="1" dirty="0">
              <a:solidFill>
                <a:schemeClr val="tx2"/>
              </a:solidFill>
            </a:endParaRPr>
          </a:p>
        </p:txBody>
      </p:sp>
      <p:sp>
        <p:nvSpPr>
          <p:cNvPr id="44" name="Canto dobrado 43"/>
          <p:cNvSpPr/>
          <p:nvPr/>
        </p:nvSpPr>
        <p:spPr>
          <a:xfrm>
            <a:off x="-38972" y="343790"/>
            <a:ext cx="4482634" cy="4418470"/>
          </a:xfrm>
          <a:prstGeom prst="foldedCorner">
            <a:avLst>
              <a:gd name="adj" fmla="val 23136"/>
            </a:avLst>
          </a:prstGeom>
          <a:noFill/>
          <a:ln>
            <a:noFill/>
          </a:ln>
          <a:effectLst>
            <a:outerShdw blurRad="50800" dist="50800" dir="54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>
              <a:spcBef>
                <a:spcPts val="1200"/>
              </a:spcBef>
            </a:pPr>
            <a:endParaRPr lang="pt-PT" b="1" dirty="0" smtClean="0">
              <a:solidFill>
                <a:schemeClr val="tx2"/>
              </a:solidFill>
            </a:endParaRPr>
          </a:p>
          <a:p>
            <a:pPr marL="342900" indent="-342900">
              <a:spcBef>
                <a:spcPts val="1200"/>
              </a:spcBef>
              <a:buAutoNum type="arabicPeriod"/>
            </a:pPr>
            <a:r>
              <a:rPr lang="pt-PT" b="1" dirty="0" smtClean="0">
                <a:solidFill>
                  <a:schemeClr val="tx2"/>
                </a:solidFill>
              </a:rPr>
              <a:t>Procura </a:t>
            </a:r>
            <a:r>
              <a:rPr lang="pt-PT" b="1" dirty="0">
                <a:solidFill>
                  <a:schemeClr val="tx2"/>
                </a:solidFill>
              </a:rPr>
              <a:t>na ilustração as seguintes personagens dos textos desta unidade:</a:t>
            </a:r>
          </a:p>
          <a:p>
            <a:pPr marL="800100" lvl="1" indent="-342900">
              <a:spcBef>
                <a:spcPts val="1200"/>
              </a:spcBef>
              <a:buAutoNum type="alphaLcPeriod"/>
            </a:pPr>
            <a:r>
              <a:rPr lang="pt-PT" b="1" dirty="0">
                <a:solidFill>
                  <a:schemeClr val="tx2"/>
                </a:solidFill>
              </a:rPr>
              <a:t>Um retrato oval  de mulher</a:t>
            </a:r>
          </a:p>
          <a:p>
            <a:pPr marL="800100" lvl="1" indent="-342900">
              <a:spcBef>
                <a:spcPts val="1200"/>
              </a:spcBef>
              <a:buAutoNum type="alphaLcPeriod"/>
            </a:pPr>
            <a:r>
              <a:rPr lang="pt-PT" b="1" dirty="0">
                <a:solidFill>
                  <a:schemeClr val="tx2"/>
                </a:solidFill>
              </a:rPr>
              <a:t>Um explorador inglês do séc. XIX</a:t>
            </a:r>
          </a:p>
          <a:p>
            <a:pPr marL="800100" lvl="1" indent="-342900">
              <a:spcBef>
                <a:spcPts val="1200"/>
              </a:spcBef>
              <a:buAutoNum type="alphaLcPeriod"/>
            </a:pPr>
            <a:r>
              <a:rPr lang="pt-PT" b="1" dirty="0">
                <a:solidFill>
                  <a:schemeClr val="tx2"/>
                </a:solidFill>
              </a:rPr>
              <a:t>Um pirata</a:t>
            </a:r>
          </a:p>
          <a:p>
            <a:pPr marL="800100" lvl="1" indent="-342900">
              <a:spcBef>
                <a:spcPts val="1200"/>
              </a:spcBef>
              <a:buAutoNum type="alphaLcPeriod"/>
            </a:pPr>
            <a:r>
              <a:rPr lang="pt-PT" b="1" dirty="0">
                <a:solidFill>
                  <a:schemeClr val="tx2"/>
                </a:solidFill>
              </a:rPr>
              <a:t>Um velho com uma cana de pesca</a:t>
            </a:r>
          </a:p>
          <a:p>
            <a:pPr marL="800100" lvl="1" indent="-342900">
              <a:spcBef>
                <a:spcPts val="1200"/>
              </a:spcBef>
              <a:buAutoNum type="alphaLcPeriod"/>
            </a:pPr>
            <a:r>
              <a:rPr lang="pt-PT" b="1" dirty="0">
                <a:solidFill>
                  <a:schemeClr val="tx2"/>
                </a:solidFill>
              </a:rPr>
              <a:t>Um porco a ouvir música</a:t>
            </a:r>
          </a:p>
          <a:p>
            <a:pPr marL="800100" lvl="1" indent="-342900">
              <a:spcBef>
                <a:spcPts val="1200"/>
              </a:spcBef>
              <a:buAutoNum type="alphaLcPeriod"/>
            </a:pPr>
            <a:r>
              <a:rPr lang="pt-PT" b="1" dirty="0">
                <a:solidFill>
                  <a:schemeClr val="tx2"/>
                </a:solidFill>
              </a:rPr>
              <a:t>Um árabe</a:t>
            </a:r>
          </a:p>
          <a:p>
            <a:pPr algn="ctr"/>
            <a:endParaRPr lang="pt-PT" dirty="0"/>
          </a:p>
        </p:txBody>
      </p:sp>
      <p:cxnSp>
        <p:nvCxnSpPr>
          <p:cNvPr id="13" name="Conector de seta reta 12"/>
          <p:cNvCxnSpPr/>
          <p:nvPr/>
        </p:nvCxnSpPr>
        <p:spPr>
          <a:xfrm flipV="1">
            <a:off x="3801979" y="568574"/>
            <a:ext cx="4495259" cy="1389755"/>
          </a:xfrm>
          <a:prstGeom prst="straightConnector1">
            <a:avLst/>
          </a:prstGeom>
          <a:ln w="22225">
            <a:solidFill>
              <a:schemeClr val="tx2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/>
          <p:cNvCxnSpPr/>
          <p:nvPr/>
        </p:nvCxnSpPr>
        <p:spPr>
          <a:xfrm flipV="1">
            <a:off x="3801979" y="447537"/>
            <a:ext cx="6855288" cy="2830563"/>
          </a:xfrm>
          <a:prstGeom prst="straightConnector1">
            <a:avLst/>
          </a:prstGeom>
          <a:ln w="22225">
            <a:solidFill>
              <a:schemeClr val="tx2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>
            <a:off x="4443662" y="2373626"/>
            <a:ext cx="4271002" cy="277205"/>
          </a:xfrm>
          <a:prstGeom prst="straightConnector1">
            <a:avLst/>
          </a:prstGeom>
          <a:ln w="22225">
            <a:solidFill>
              <a:schemeClr val="tx2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>
            <a:off x="1983335" y="2849024"/>
            <a:ext cx="9468988" cy="1149538"/>
          </a:xfrm>
          <a:prstGeom prst="straightConnector1">
            <a:avLst/>
          </a:prstGeom>
          <a:ln w="22225">
            <a:solidFill>
              <a:schemeClr val="tx2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e seta reta 31"/>
          <p:cNvCxnSpPr/>
          <p:nvPr/>
        </p:nvCxnSpPr>
        <p:spPr>
          <a:xfrm>
            <a:off x="3545305" y="3965176"/>
            <a:ext cx="5280643" cy="392910"/>
          </a:xfrm>
          <a:prstGeom prst="straightConnector1">
            <a:avLst/>
          </a:prstGeom>
          <a:ln w="22225">
            <a:solidFill>
              <a:schemeClr val="tx2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e seta reta 39"/>
          <p:cNvCxnSpPr/>
          <p:nvPr/>
        </p:nvCxnSpPr>
        <p:spPr>
          <a:xfrm>
            <a:off x="1983335" y="4371829"/>
            <a:ext cx="4196202" cy="242493"/>
          </a:xfrm>
          <a:prstGeom prst="straightConnector1">
            <a:avLst/>
          </a:prstGeom>
          <a:ln w="22225">
            <a:solidFill>
              <a:schemeClr val="tx2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98" y="-12206"/>
            <a:ext cx="4647379" cy="71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  <p:bldP spid="22" grpId="0" animBg="1"/>
      <p:bldP spid="31" grpId="0" animBg="1"/>
      <p:bldP spid="34" grpId="0" animBg="1"/>
      <p:bldP spid="42" grpId="0" animBg="1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72116" y="6435938"/>
            <a:ext cx="11808869" cy="371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pt-PT" dirty="0" smtClean="0"/>
              <a:t>Narrativas prodigiosas	                                          (manual pp. 64-65)</a:t>
            </a:r>
            <a:endParaRPr lang="pt-PT" dirty="0"/>
          </a:p>
        </p:txBody>
      </p:sp>
      <p:sp>
        <p:nvSpPr>
          <p:cNvPr id="44" name="Canto dobrado 43"/>
          <p:cNvSpPr/>
          <p:nvPr/>
        </p:nvSpPr>
        <p:spPr>
          <a:xfrm>
            <a:off x="0" y="383650"/>
            <a:ext cx="4647379" cy="4661239"/>
          </a:xfrm>
          <a:prstGeom prst="foldedCorner">
            <a:avLst>
              <a:gd name="adj" fmla="val 23136"/>
            </a:avLst>
          </a:prstGeom>
          <a:noFill/>
          <a:ln>
            <a:noFill/>
          </a:ln>
          <a:effectLst>
            <a:outerShdw blurRad="50800" dist="50800" dir="5400000" algn="ctr" rotWithShape="0">
              <a:schemeClr val="bg1">
                <a:lumMod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>
              <a:spcBef>
                <a:spcPts val="1200"/>
              </a:spcBef>
            </a:pPr>
            <a:endParaRPr lang="pt-PT" b="1" dirty="0" smtClean="0">
              <a:solidFill>
                <a:schemeClr val="tx2"/>
              </a:solidFill>
            </a:endParaRPr>
          </a:p>
          <a:p>
            <a:pPr marL="273050" indent="-273050">
              <a:spcBef>
                <a:spcPts val="1800"/>
              </a:spcBef>
            </a:pPr>
            <a:r>
              <a:rPr lang="pt-PT" b="1" dirty="0" smtClean="0">
                <a:solidFill>
                  <a:schemeClr val="tx2"/>
                </a:solidFill>
              </a:rPr>
              <a:t>2. Lê agora o excerto da página ao lado, retirado de um poema de José Jorge Letria.</a:t>
            </a:r>
          </a:p>
          <a:p>
            <a:pPr marL="722313" indent="-449263">
              <a:spcBef>
                <a:spcPts val="1800"/>
              </a:spcBef>
            </a:pPr>
            <a:r>
              <a:rPr lang="pt-PT" b="1" dirty="0" smtClean="0">
                <a:solidFill>
                  <a:schemeClr val="tx2"/>
                </a:solidFill>
              </a:rPr>
              <a:t>2.1. Qual será o tema tratado? De que forma esse tema se relaciona com as figuras da questão anterior?</a:t>
            </a:r>
            <a:endParaRPr lang="pt-PT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45"/>
            <a:ext cx="4647379" cy="712154"/>
          </a:xfrm>
          <a:prstGeom prst="rect">
            <a:avLst/>
          </a:prstGeom>
        </p:spPr>
      </p:pic>
      <p:pic>
        <p:nvPicPr>
          <p:cNvPr id="19" name="Imagem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379" y="0"/>
            <a:ext cx="7586678" cy="5804317"/>
          </a:xfrm>
          <a:prstGeom prst="rect">
            <a:avLst/>
          </a:prstGeom>
        </p:spPr>
      </p:pic>
      <p:sp>
        <p:nvSpPr>
          <p:cNvPr id="5" name="Retângulo de cantos arredondados 4"/>
          <p:cNvSpPr/>
          <p:nvPr/>
        </p:nvSpPr>
        <p:spPr>
          <a:xfrm>
            <a:off x="7666892" y="348480"/>
            <a:ext cx="3600000" cy="360000"/>
          </a:xfrm>
          <a:prstGeom prst="roundRect">
            <a:avLst/>
          </a:prstGeom>
          <a:solidFill>
            <a:srgbClr val="FFFF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3" name="Retângulo de cantos arredondados 22"/>
          <p:cNvSpPr/>
          <p:nvPr/>
        </p:nvSpPr>
        <p:spPr>
          <a:xfrm>
            <a:off x="9032123" y="1421027"/>
            <a:ext cx="1260000" cy="360000"/>
          </a:xfrm>
          <a:prstGeom prst="roundRect">
            <a:avLst/>
          </a:prstGeom>
          <a:solidFill>
            <a:srgbClr val="FFFF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4" name="Retângulo de cantos arredondados 23"/>
          <p:cNvSpPr/>
          <p:nvPr/>
        </p:nvSpPr>
        <p:spPr>
          <a:xfrm>
            <a:off x="6018960" y="2503323"/>
            <a:ext cx="1296000" cy="360000"/>
          </a:xfrm>
          <a:prstGeom prst="roundRect">
            <a:avLst/>
          </a:prstGeom>
          <a:solidFill>
            <a:srgbClr val="FFFF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Retângulo 5"/>
          <p:cNvSpPr/>
          <p:nvPr/>
        </p:nvSpPr>
        <p:spPr>
          <a:xfrm>
            <a:off x="170640" y="3016814"/>
            <a:ext cx="4476739" cy="16958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pt-PT" sz="24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No poema, o sujeito poético refere-se à magia das histórias de duendes, fadas e príncipes que ouviu contar ou que imaginava quando era criança.</a:t>
            </a:r>
            <a:endParaRPr lang="pt-PT" sz="24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25" name="Retângulo de cantos arredondados 24"/>
          <p:cNvSpPr/>
          <p:nvPr/>
        </p:nvSpPr>
        <p:spPr>
          <a:xfrm>
            <a:off x="5861538" y="4136510"/>
            <a:ext cx="4970585" cy="360000"/>
          </a:xfrm>
          <a:prstGeom prst="roundRect">
            <a:avLst/>
          </a:prstGeom>
          <a:solidFill>
            <a:srgbClr val="FFFF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pt-PT"/>
          </a:p>
        </p:txBody>
      </p:sp>
      <p:sp>
        <p:nvSpPr>
          <p:cNvPr id="27" name="Retângulo de cantos arredondados 26"/>
          <p:cNvSpPr/>
          <p:nvPr/>
        </p:nvSpPr>
        <p:spPr>
          <a:xfrm>
            <a:off x="10791323" y="1421027"/>
            <a:ext cx="936000" cy="360000"/>
          </a:xfrm>
          <a:prstGeom prst="roundRect">
            <a:avLst/>
          </a:prstGeom>
          <a:solidFill>
            <a:srgbClr val="FFFF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1339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5" grpId="0" animBg="1"/>
      <p:bldP spid="23" grpId="0" animBg="1"/>
      <p:bldP spid="24" grpId="0" animBg="1"/>
      <p:bldP spid="6" grpId="0" animBg="1"/>
      <p:bldP spid="25" grpId="0" animBg="1"/>
      <p:bldP spid="27" grpId="0" animBg="1"/>
    </p:bldLst>
  </p:timing>
</p:sld>
</file>

<file path=ppt/theme/theme1.xml><?xml version="1.0" encoding="utf-8"?>
<a:theme xmlns:a="http://schemas.openxmlformats.org/drawingml/2006/main" name="ChildrenHappy_16x9_TP103461882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3" id="{7909083B-3485-49E7-BBE7-EFD488C62F99}" vid="{B57F6697-5DA8-422E-86BF-20B69A74A1E0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2224F2-88E2-4E19-8BE2-5AB2030F71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TS103461883</Template>
  <TotalTime>0</TotalTime>
  <Words>128</Words>
  <Application>Microsoft Office PowerPoint</Application>
  <PresentationFormat>Personalizados</PresentationFormat>
  <Paragraphs>25</Paragraphs>
  <Slides>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5" baseType="lpstr">
      <vt:lpstr>ChildrenHappy_16x9_TP103461882</vt:lpstr>
      <vt:lpstr>Narrativas prodigiosas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2014-01-03T00:09:23Z</dcterms:created>
  <dcterms:modified xsi:type="dcterms:W3CDTF">2014-01-07T09:07:48Z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TC034618839991</vt:lpwstr>
  </property>
</Properties>
</file>