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5"/>
  </p:notesMasterIdLst>
  <p:handoutMasterIdLst>
    <p:handoutMasterId r:id="rId16"/>
  </p:handoutMasterIdLst>
  <p:sldIdLst>
    <p:sldId id="257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3802" autoAdjust="0"/>
  </p:normalViewPr>
  <p:slideViewPr>
    <p:cSldViewPr>
      <p:cViewPr varScale="1">
        <p:scale>
          <a:sx n="60" d="100"/>
          <a:sy n="60" d="100"/>
        </p:scale>
        <p:origin x="96" y="20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48"/>
    </p:cViewPr>
  </p:sorterViewPr>
  <p:notesViewPr>
    <p:cSldViewPr>
      <p:cViewPr varScale="1">
        <p:scale>
          <a:sx n="85" d="100"/>
          <a:sy n="85" d="100"/>
        </p:scale>
        <p:origin x="157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BE2AAA-2CC7-4F9C-A8C6-8B9F2A3E9EF0}" type="datetimeFigureOut">
              <a:rPr lang="pt-BR" smtClean="0"/>
              <a:t>16/01/2014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0AD62A-9EE1-43E3-A7E5-D268F71DF3E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36448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/>
            </a:lvl1pPr>
          </a:lstStyle>
          <a:p>
            <a:endParaRPr lang="pt-BR" noProof="0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/>
            </a:lvl1pPr>
          </a:lstStyle>
          <a:p>
            <a:fld id="{2B37ADBA-1AC7-4CD6-8AFF-4E8087BA5487}" type="datetimeFigureOut">
              <a:rPr lang="pt-BR" noProof="0" smtClean="0"/>
              <a:pPr/>
              <a:t>16/01/2014</a:t>
            </a:fld>
            <a:endParaRPr lang="pt-BR" noProof="0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dirty="0" smtClean="0"/>
              <a:t>Clique para editar 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/>
            </a:lvl1pPr>
          </a:lstStyle>
          <a:p>
            <a:endParaRPr lang="pt-BR" noProof="0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/>
            </a:lvl1pPr>
          </a:lstStyle>
          <a:p>
            <a:fld id="{5534C2EF-8A97-4DAF-B099-E567883644D6}" type="slidenum">
              <a:rPr lang="pt-BR" noProof="0" smtClean="0"/>
              <a:pPr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71809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b="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b="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b="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b="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34C2EF-8A97-4DAF-B099-E567883644D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0790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34C2EF-8A97-4DAF-B099-E567883644D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3947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34C2EF-8A97-4DAF-B099-E567883644D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332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34C2EF-8A97-4DAF-B099-E567883644D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987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34C2EF-8A97-4DAF-B099-E567883644D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7182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34C2EF-8A97-4DAF-B099-E567883644D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0254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34C2EF-8A97-4DAF-B099-E567883644D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5706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34C2EF-8A97-4DAF-B099-E567883644D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5573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34C2EF-8A97-4DAF-B099-E567883644D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8893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34C2EF-8A97-4DAF-B099-E567883644D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2641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34C2EF-8A97-4DAF-B099-E567883644D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2325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34C2EF-8A97-4DAF-B099-E567883644D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48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4" r="323" b="422"/>
          <a:stretch/>
        </p:blipFill>
        <p:spPr>
          <a:xfrm>
            <a:off x="1524" y="1"/>
            <a:ext cx="12188952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8458200" cy="1828800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086600" cy="914400"/>
          </a:xfrm>
        </p:spPr>
        <p:txBody>
          <a:bodyPr>
            <a:normAutofit/>
          </a:bodyPr>
          <a:lstStyle>
            <a:lvl1pPr marL="0" indent="0" algn="l">
              <a:spcBef>
                <a:spcPts val="1200"/>
              </a:spcBef>
              <a:buNone/>
              <a:defRPr sz="240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415445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uas imagens com leg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7" name="Forma livre 5"/>
          <p:cNvSpPr>
            <a:spLocks/>
          </p:cNvSpPr>
          <p:nvPr/>
        </p:nvSpPr>
        <p:spPr bwMode="gray">
          <a:xfrm>
            <a:off x="762000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Espaço Reservado para Imagem 14"/>
          <p:cNvSpPr>
            <a:spLocks noGrp="1"/>
          </p:cNvSpPr>
          <p:nvPr>
            <p:ph type="pic" sz="quarter" idx="13"/>
          </p:nvPr>
        </p:nvSpPr>
        <p:spPr>
          <a:xfrm>
            <a:off x="992435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pt-BR" noProof="0" smtClean="0"/>
              <a:t>Clique no ícone para adicionar uma imagem</a:t>
            </a:r>
            <a:endParaRPr lang="pt-BR" noProof="0" dirty="0"/>
          </a:p>
        </p:txBody>
      </p:sp>
      <p:sp>
        <p:nvSpPr>
          <p:cNvPr id="18" name="Forma livre 5"/>
          <p:cNvSpPr>
            <a:spLocks/>
          </p:cNvSpPr>
          <p:nvPr/>
        </p:nvSpPr>
        <p:spPr bwMode="gray">
          <a:xfrm>
            <a:off x="5300133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Espaço Reservado para Imagem 18"/>
          <p:cNvSpPr>
            <a:spLocks noGrp="1"/>
          </p:cNvSpPr>
          <p:nvPr>
            <p:ph type="pic" sz="quarter" idx="15"/>
          </p:nvPr>
        </p:nvSpPr>
        <p:spPr>
          <a:xfrm>
            <a:off x="5530568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pt-BR" noProof="0" smtClean="0"/>
              <a:t>Clique no ícone para adicionar uma imagem</a:t>
            </a:r>
            <a:endParaRPr lang="pt-BR" noProof="0" dirty="0"/>
          </a:p>
        </p:txBody>
      </p:sp>
      <p:sp>
        <p:nvSpPr>
          <p:cNvPr id="17" name="Espaço Reservado para Texto 16"/>
          <p:cNvSpPr>
            <a:spLocks noGrp="1"/>
          </p:cNvSpPr>
          <p:nvPr>
            <p:ph type="body" sz="quarter" idx="14"/>
          </p:nvPr>
        </p:nvSpPr>
        <p:spPr>
          <a:xfrm>
            <a:off x="1028581" y="5305425"/>
            <a:ext cx="3566160" cy="109728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20" name="Espaço Reservado para Texto 16"/>
          <p:cNvSpPr>
            <a:spLocks noGrp="1"/>
          </p:cNvSpPr>
          <p:nvPr>
            <p:ph type="body" sz="quarter" idx="16"/>
          </p:nvPr>
        </p:nvSpPr>
        <p:spPr>
          <a:xfrm>
            <a:off x="5566714" y="5305425"/>
            <a:ext cx="3566160" cy="109728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203777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ês imagens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7" name="Forma livre 5"/>
          <p:cNvSpPr>
            <a:spLocks/>
          </p:cNvSpPr>
          <p:nvPr/>
        </p:nvSpPr>
        <p:spPr bwMode="gray">
          <a:xfrm>
            <a:off x="762000" y="933449"/>
            <a:ext cx="53340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Espaço Reservado para Imagem 14"/>
          <p:cNvSpPr>
            <a:spLocks noGrp="1"/>
          </p:cNvSpPr>
          <p:nvPr>
            <p:ph type="pic" sz="quarter" idx="13"/>
          </p:nvPr>
        </p:nvSpPr>
        <p:spPr>
          <a:xfrm>
            <a:off x="991888" y="1113022"/>
            <a:ext cx="4874224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pt-BR" noProof="0" smtClean="0"/>
              <a:t>Clique no ícone para adicionar uma imagem</a:t>
            </a:r>
            <a:endParaRPr lang="pt-BR" noProof="0" dirty="0"/>
          </a:p>
        </p:txBody>
      </p:sp>
      <p:sp>
        <p:nvSpPr>
          <p:cNvPr id="18" name="Forma livre 5"/>
          <p:cNvSpPr>
            <a:spLocks/>
          </p:cNvSpPr>
          <p:nvPr/>
        </p:nvSpPr>
        <p:spPr bwMode="gray">
          <a:xfrm>
            <a:off x="6323873" y="967316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Espaço Reservado para Imagem 18"/>
          <p:cNvSpPr>
            <a:spLocks noGrp="1"/>
          </p:cNvSpPr>
          <p:nvPr>
            <p:ph type="pic" sz="quarter" idx="15"/>
          </p:nvPr>
        </p:nvSpPr>
        <p:spPr>
          <a:xfrm>
            <a:off x="6506025" y="1109743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pt-BR" noProof="0" smtClean="0"/>
              <a:t>Clique no ícone para adicionar uma imagem</a:t>
            </a:r>
            <a:endParaRPr lang="pt-BR" noProof="0" dirty="0"/>
          </a:p>
        </p:txBody>
      </p:sp>
      <p:sp>
        <p:nvSpPr>
          <p:cNvPr id="17" name="Espaço Reservado para Texto 16"/>
          <p:cNvSpPr>
            <a:spLocks noGrp="1"/>
          </p:cNvSpPr>
          <p:nvPr>
            <p:ph type="body" sz="quarter" idx="14"/>
          </p:nvPr>
        </p:nvSpPr>
        <p:spPr>
          <a:xfrm>
            <a:off x="1028581" y="5919255"/>
            <a:ext cx="8104082" cy="49742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12" name="Forma livre 5"/>
          <p:cNvSpPr>
            <a:spLocks/>
          </p:cNvSpPr>
          <p:nvPr/>
        </p:nvSpPr>
        <p:spPr bwMode="gray">
          <a:xfrm>
            <a:off x="6323873" y="3060954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Espaço Reservado para Imagem 12"/>
          <p:cNvSpPr>
            <a:spLocks noGrp="1"/>
          </p:cNvSpPr>
          <p:nvPr>
            <p:ph type="pic" sz="quarter" idx="16"/>
          </p:nvPr>
        </p:nvSpPr>
        <p:spPr>
          <a:xfrm>
            <a:off x="6506025" y="3203381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pt-BR" noProof="0" smtClean="0"/>
              <a:t>Clique no ícone para adicionar uma imagem</a:t>
            </a:r>
            <a:endParaRPr lang="pt-BR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8580" y="5305424"/>
            <a:ext cx="8104083" cy="579921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pt-BR" noProof="0" smtClean="0"/>
              <a:t>Clique para editar o título mestre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101779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nco Image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" y="283"/>
            <a:ext cx="12188952" cy="6859715"/>
          </a:xfrm>
          <a:prstGeom prst="rect">
            <a:avLst/>
          </a:prstGeom>
        </p:spPr>
      </p:pic>
      <p:sp>
        <p:nvSpPr>
          <p:cNvPr id="8" name="Forma livre 5"/>
          <p:cNvSpPr>
            <a:spLocks/>
          </p:cNvSpPr>
          <p:nvPr/>
        </p:nvSpPr>
        <p:spPr bwMode="gray">
          <a:xfrm>
            <a:off x="4182533" y="265044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Espaço Reservado para Imagem 8"/>
          <p:cNvSpPr>
            <a:spLocks noGrp="1"/>
          </p:cNvSpPr>
          <p:nvPr>
            <p:ph type="pic" sz="quarter" idx="13"/>
          </p:nvPr>
        </p:nvSpPr>
        <p:spPr>
          <a:xfrm>
            <a:off x="4424435" y="436315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pt-BR" noProof="0" smtClean="0"/>
              <a:t>Clique no ícone para adicionar uma imagem</a:t>
            </a:r>
            <a:endParaRPr lang="pt-BR" noProof="0" dirty="0"/>
          </a:p>
        </p:txBody>
      </p:sp>
      <p:sp>
        <p:nvSpPr>
          <p:cNvPr id="10" name="Forma livre 5"/>
          <p:cNvSpPr>
            <a:spLocks/>
          </p:cNvSpPr>
          <p:nvPr/>
        </p:nvSpPr>
        <p:spPr bwMode="gray">
          <a:xfrm>
            <a:off x="816188" y="384723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Espaço Reservado para Imagem 10"/>
          <p:cNvSpPr>
            <a:spLocks noGrp="1"/>
          </p:cNvSpPr>
          <p:nvPr>
            <p:ph type="pic" sz="quarter" idx="15"/>
          </p:nvPr>
        </p:nvSpPr>
        <p:spPr>
          <a:xfrm>
            <a:off x="1013022" y="538232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pt-BR" noProof="0" smtClean="0"/>
              <a:t>Clique no ícone para adicionar uma imagem</a:t>
            </a:r>
            <a:endParaRPr lang="pt-BR" noProof="0" dirty="0"/>
          </a:p>
        </p:txBody>
      </p:sp>
      <p:sp>
        <p:nvSpPr>
          <p:cNvPr id="12" name="Forma livre 5"/>
          <p:cNvSpPr>
            <a:spLocks/>
          </p:cNvSpPr>
          <p:nvPr/>
        </p:nvSpPr>
        <p:spPr bwMode="gray">
          <a:xfrm>
            <a:off x="816188" y="2478361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Espaço Reservado para Imagem 12"/>
          <p:cNvSpPr>
            <a:spLocks noGrp="1"/>
          </p:cNvSpPr>
          <p:nvPr>
            <p:ph type="pic" sz="quarter" idx="16"/>
          </p:nvPr>
        </p:nvSpPr>
        <p:spPr>
          <a:xfrm>
            <a:off x="1013022" y="2631870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pt-BR" noProof="0" smtClean="0"/>
              <a:t>Clique no ícone para adicionar uma imagem</a:t>
            </a:r>
            <a:endParaRPr lang="pt-BR" noProof="0" dirty="0"/>
          </a:p>
        </p:txBody>
      </p:sp>
      <p:sp>
        <p:nvSpPr>
          <p:cNvPr id="14" name="Forma livre 5"/>
          <p:cNvSpPr>
            <a:spLocks/>
          </p:cNvSpPr>
          <p:nvPr/>
        </p:nvSpPr>
        <p:spPr bwMode="gray">
          <a:xfrm>
            <a:off x="816188" y="4571999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Espaço Reservado para Imagem 14"/>
          <p:cNvSpPr>
            <a:spLocks noGrp="1"/>
          </p:cNvSpPr>
          <p:nvPr>
            <p:ph type="pic" sz="quarter" idx="17"/>
          </p:nvPr>
        </p:nvSpPr>
        <p:spPr>
          <a:xfrm>
            <a:off x="1013022" y="4725508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pt-BR" noProof="0" smtClean="0"/>
              <a:t>Clique no ícone para adicionar uma imagem</a:t>
            </a:r>
            <a:endParaRPr lang="pt-BR" noProof="0" dirty="0"/>
          </a:p>
        </p:txBody>
      </p:sp>
      <p:sp>
        <p:nvSpPr>
          <p:cNvPr id="20" name="Forma livre 5"/>
          <p:cNvSpPr>
            <a:spLocks/>
          </p:cNvSpPr>
          <p:nvPr/>
        </p:nvSpPr>
        <p:spPr bwMode="gray">
          <a:xfrm>
            <a:off x="4182533" y="3448511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Espaço Reservado para Imagem 20"/>
          <p:cNvSpPr>
            <a:spLocks noGrp="1"/>
          </p:cNvSpPr>
          <p:nvPr>
            <p:ph type="pic" sz="quarter" idx="18"/>
          </p:nvPr>
        </p:nvSpPr>
        <p:spPr>
          <a:xfrm>
            <a:off x="4424435" y="3619782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pt-BR" noProof="0" smtClean="0"/>
              <a:t>Clique no ícone para adicionar uma imagem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864672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pt-BR" noProof="0" smtClean="0"/>
              <a:t>16/01/2014</a:t>
            </a:fld>
            <a:endParaRPr lang="pt-BR" noProof="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noProof="0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144326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365125"/>
            <a:ext cx="1828799" cy="4940300"/>
          </a:xfrm>
        </p:spPr>
        <p:txBody>
          <a:bodyPr vert="eaVert"/>
          <a:lstStyle/>
          <a:p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524000" y="365125"/>
            <a:ext cx="6858000" cy="4940300"/>
          </a:xfrm>
        </p:spPr>
        <p:txBody>
          <a:bodyPr vert="eaVert"/>
          <a:lstStyle/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pt-BR" noProof="0" smtClean="0"/>
              <a:t>16/01/2014</a:t>
            </a:fld>
            <a:endParaRPr lang="pt-BR" noProof="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noProof="0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92624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pt-BR" noProof="0" smtClean="0"/>
              <a:t>16/01/2014</a:t>
            </a:fld>
            <a:endParaRPr lang="pt-BR" noProof="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noProof="0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103573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" t="422"/>
          <a:stretch/>
        </p:blipFill>
        <p:spPr>
          <a:xfrm>
            <a:off x="0" y="0"/>
            <a:ext cx="12188952" cy="6857176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52800" y="533400"/>
            <a:ext cx="7315200" cy="1828800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352800" y="2438400"/>
            <a:ext cx="5486400" cy="9144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227950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4389120" cy="3474720"/>
          </a:xfrm>
        </p:spPr>
        <p:txBody>
          <a:bodyPr/>
          <a:lstStyle/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78880" y="1825625"/>
            <a:ext cx="4389120" cy="3474720"/>
          </a:xfrm>
        </p:spPr>
        <p:txBody>
          <a:bodyPr/>
          <a:lstStyle/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7010400" y="6492875"/>
            <a:ext cx="1371600" cy="365125"/>
          </a:xfrm>
        </p:spPr>
        <p:txBody>
          <a:bodyPr/>
          <a:lstStyle/>
          <a:p>
            <a:fld id="{7FC8593D-7C47-471E-A8DF-97AC4FFD13F5}" type="datetimeFigureOut">
              <a:rPr lang="pt-BR" noProof="0" smtClean="0"/>
              <a:t>16/01/2014</a:t>
            </a:fld>
            <a:endParaRPr lang="pt-BR" noProof="0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noProof="0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162530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524000" y="1828799"/>
            <a:ext cx="4389120" cy="795867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524000" y="2624666"/>
            <a:ext cx="4389120" cy="2675467"/>
          </a:xfrm>
        </p:spPr>
        <p:txBody>
          <a:bodyPr/>
          <a:lstStyle/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278880" y="1828799"/>
            <a:ext cx="4389120" cy="795867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278880" y="2624666"/>
            <a:ext cx="4389120" cy="2675467"/>
          </a:xfrm>
        </p:spPr>
        <p:txBody>
          <a:bodyPr/>
          <a:lstStyle/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pt-BR" noProof="0" smtClean="0"/>
              <a:t>16/01/2014</a:t>
            </a:fld>
            <a:endParaRPr lang="pt-BR" noProof="0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noProof="0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90008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pt-BR" noProof="0" smtClean="0"/>
              <a:t>16/01/2014</a:t>
            </a:fld>
            <a:endParaRPr lang="pt-BR" noProof="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noProof="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645025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pt-BR" noProof="0" smtClean="0"/>
              <a:t>16/01/2014</a:t>
            </a:fld>
            <a:endParaRPr lang="pt-BR" noProof="0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noProof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58007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24400" y="1828800"/>
            <a:ext cx="5943600" cy="3476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523999" y="1828800"/>
            <a:ext cx="2926080" cy="3476625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pt-BR" noProof="0" smtClean="0"/>
              <a:t>16/01/2014</a:t>
            </a:fld>
            <a:endParaRPr lang="pt-BR" noProof="0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noProof="0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807354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7010400" y="2245995"/>
            <a:ext cx="3657600" cy="219456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pt-BR" noProof="0" smtClean="0"/>
              <a:t>16/01/2014</a:t>
            </a:fld>
            <a:endParaRPr lang="pt-BR" noProof="0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noProof="0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pt-BR" noProof="0" smtClean="0"/>
              <a:t>‹nº›</a:t>
            </a:fld>
            <a:endParaRPr lang="pt-BR" noProof="0" dirty="0"/>
          </a:p>
        </p:txBody>
      </p:sp>
      <p:sp>
        <p:nvSpPr>
          <p:cNvPr id="8" name="Forma livre 5"/>
          <p:cNvSpPr>
            <a:spLocks/>
          </p:cNvSpPr>
          <p:nvPr/>
        </p:nvSpPr>
        <p:spPr bwMode="gray">
          <a:xfrm>
            <a:off x="804333" y="1695450"/>
            <a:ext cx="5596467" cy="3295650"/>
          </a:xfrm>
          <a:custGeom>
            <a:avLst/>
            <a:gdLst>
              <a:gd name="T0" fmla="*/ 1279 w 1347"/>
              <a:gd name="T1" fmla="*/ 919 h 986"/>
              <a:gd name="T2" fmla="*/ 65 w 1347"/>
              <a:gd name="T3" fmla="*/ 919 h 986"/>
              <a:gd name="T4" fmla="*/ 65 w 1347"/>
              <a:gd name="T5" fmla="*/ 64 h 986"/>
              <a:gd name="T6" fmla="*/ 1279 w 1347"/>
              <a:gd name="T7" fmla="*/ 64 h 986"/>
              <a:gd name="T8" fmla="*/ 1279 w 1347"/>
              <a:gd name="T9" fmla="*/ 919 h 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47" h="986">
                <a:moveTo>
                  <a:pt x="1279" y="919"/>
                </a:moveTo>
                <a:cubicBezTo>
                  <a:pt x="1211" y="986"/>
                  <a:pt x="121" y="974"/>
                  <a:pt x="65" y="919"/>
                </a:cubicBezTo>
                <a:cubicBezTo>
                  <a:pt x="9" y="863"/>
                  <a:pt x="0" y="128"/>
                  <a:pt x="65" y="64"/>
                </a:cubicBezTo>
                <a:cubicBezTo>
                  <a:pt x="130" y="0"/>
                  <a:pt x="1217" y="3"/>
                  <a:pt x="1279" y="64"/>
                </a:cubicBezTo>
                <a:cubicBezTo>
                  <a:pt x="1341" y="125"/>
                  <a:pt x="1347" y="852"/>
                  <a:pt x="1279" y="91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Espaço Reservado para Imagem 11"/>
          <p:cNvSpPr>
            <a:spLocks noGrp="1"/>
          </p:cNvSpPr>
          <p:nvPr>
            <p:ph type="pic" idx="1"/>
          </p:nvPr>
        </p:nvSpPr>
        <p:spPr>
          <a:xfrm>
            <a:off x="1006022" y="1874520"/>
            <a:ext cx="5193089" cy="2937510"/>
          </a:xfrm>
          <a:custGeom>
            <a:avLst/>
            <a:gdLst>
              <a:gd name="connsiteX0" fmla="*/ 2531359 w 5066932"/>
              <a:gd name="connsiteY0" fmla="*/ 21 h 2945784"/>
              <a:gd name="connsiteX1" fmla="*/ 4878015 w 5066932"/>
              <a:gd name="connsiteY1" fmla="*/ 145719 h 2945784"/>
              <a:gd name="connsiteX2" fmla="*/ 4878015 w 5066932"/>
              <a:gd name="connsiteY2" fmla="*/ 2803241 h 2945784"/>
              <a:gd name="connsiteX3" fmla="*/ 175988 w 5066932"/>
              <a:gd name="connsiteY3" fmla="*/ 2803241 h 2945784"/>
              <a:gd name="connsiteX4" fmla="*/ 175988 w 5066932"/>
              <a:gd name="connsiteY4" fmla="*/ 145719 h 2945784"/>
              <a:gd name="connsiteX5" fmla="*/ 2531359 w 5066932"/>
              <a:gd name="connsiteY5" fmla="*/ 21 h 2945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66932" h="2945784">
                <a:moveTo>
                  <a:pt x="2531359" y="21"/>
                </a:moveTo>
                <a:cubicBezTo>
                  <a:pt x="3645379" y="1187"/>
                  <a:pt x="4757946" y="50918"/>
                  <a:pt x="4878015" y="145719"/>
                </a:cubicBezTo>
                <a:cubicBezTo>
                  <a:pt x="5118151" y="335320"/>
                  <a:pt x="5141390" y="2594991"/>
                  <a:pt x="4878015" y="2803241"/>
                </a:cubicBezTo>
                <a:cubicBezTo>
                  <a:pt x="4614639" y="3011491"/>
                  <a:pt x="392886" y="2974193"/>
                  <a:pt x="175988" y="2803241"/>
                </a:cubicBezTo>
                <a:cubicBezTo>
                  <a:pt x="-40909" y="2629181"/>
                  <a:pt x="-75768" y="344644"/>
                  <a:pt x="175988" y="145719"/>
                </a:cubicBezTo>
                <a:cubicBezTo>
                  <a:pt x="301866" y="46256"/>
                  <a:pt x="1417339" y="-1144"/>
                  <a:pt x="2531359" y="21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noProof="0" smtClean="0"/>
              <a:t>Clique no ícone para adicionar uma imagem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65131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" t="511" r="525" b="2999"/>
          <a:stretch/>
        </p:blipFill>
        <p:spPr>
          <a:xfrm>
            <a:off x="0" y="0"/>
            <a:ext cx="12188826" cy="6858000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829800" cy="10826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524000" y="1828800"/>
            <a:ext cx="91440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dirty="0" smtClean="0"/>
              <a:t>Clique para editar 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7010400" y="6416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FC8593D-7C47-471E-A8DF-97AC4FFD13F5}" type="datetimeFigureOut">
              <a:rPr lang="pt-BR" noProof="0" smtClean="0"/>
              <a:pPr/>
              <a:t>16/01/2014</a:t>
            </a:fld>
            <a:endParaRPr lang="pt-BR" noProof="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209800" y="6416675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pt-BR" noProof="0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89D71E3-7D81-4C24-B9D8-6B108755C64C}" type="slidenum">
              <a:rPr lang="pt-BR" noProof="0" smtClean="0"/>
              <a:pPr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6165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2" r:id="rId11"/>
    <p:sldLayoutId id="2147483661" r:id="rId12"/>
    <p:sldLayoutId id="2147483658" r:id="rId13"/>
    <p:sldLayoutId id="2147483659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43472" y="332656"/>
            <a:ext cx="8458200" cy="1828800"/>
          </a:xfrm>
        </p:spPr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5400" b="0" i="0" dirty="0" smtClean="0">
                <a:solidFill>
                  <a:srgbClr val="404040"/>
                </a:solidFill>
                <a:latin typeface="Times New Roman"/>
                <a:ea typeface="+mj-ea"/>
                <a:cs typeface="+mj-cs"/>
              </a:rPr>
              <a:t>Uma carta para Leonor</a:t>
            </a:r>
            <a:endParaRPr lang="pt-BR" sz="5400" b="0" i="0" dirty="0">
              <a:solidFill>
                <a:srgbClr val="404040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95600" y="2852936"/>
            <a:ext cx="7086600" cy="914400"/>
          </a:xfrm>
        </p:spPr>
        <p:txBody>
          <a:bodyPr/>
          <a:lstStyle/>
          <a:p>
            <a:pPr marL="0" indent="0" algn="r">
              <a:spcBef>
                <a:spcPts val="12"/>
              </a:spcBef>
              <a:buNone/>
            </a:pPr>
            <a:r>
              <a:rPr lang="pt-BR" sz="2400" b="0" i="0" dirty="0" smtClean="0">
                <a:latin typeface="Times New Roman"/>
              </a:rPr>
              <a:t>de Alice Vieira</a:t>
            </a:r>
            <a:endParaRPr lang="pt-BR" sz="2400" b="0" i="0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98047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365516" y="70895"/>
            <a:ext cx="42146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FrutigerLTStd-Cn"/>
              </a:rPr>
              <a:t>Conhecimento explícito da língua</a:t>
            </a:r>
            <a:endParaRPr lang="pt-PT" sz="2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407368" y="6349263"/>
            <a:ext cx="11521280" cy="47667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pt-BR" sz="2700" dirty="0" smtClean="0">
                <a:latin typeface="Times New Roman"/>
              </a:rPr>
              <a:t>“Uma carta para Leonor”, de A. Vieira</a:t>
            </a:r>
            <a:r>
              <a:rPr lang="pt-BR" sz="3200" dirty="0" smtClean="0">
                <a:latin typeface="Times New Roman"/>
              </a:rPr>
              <a:t>                                                  </a:t>
            </a:r>
            <a:r>
              <a:rPr lang="pt-BR" sz="2000" dirty="0" smtClean="0">
                <a:solidFill>
                  <a:schemeClr val="tx2"/>
                </a:solidFill>
                <a:latin typeface="Times New Roman"/>
              </a:rPr>
              <a:t>Manual pp- 76-79</a:t>
            </a:r>
            <a:endParaRPr lang="pt-BR" sz="2000" dirty="0">
              <a:solidFill>
                <a:schemeClr val="tx2"/>
              </a:solidFill>
              <a:latin typeface="Times New Roman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9071594" y="70895"/>
            <a:ext cx="31204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b="1" dirty="0" smtClean="0">
                <a:solidFill>
                  <a:schemeClr val="accent4">
                    <a:lumMod val="7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FrutigerLTStd-Cn"/>
              </a:rPr>
              <a:t>Sugestão de respostas</a:t>
            </a:r>
            <a:endParaRPr lang="pt-PT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Retângulo com Único Canto Aparado e Arredondado 3"/>
          <p:cNvSpPr/>
          <p:nvPr/>
        </p:nvSpPr>
        <p:spPr>
          <a:xfrm>
            <a:off x="407368" y="692695"/>
            <a:ext cx="10225136" cy="2018871"/>
          </a:xfrm>
          <a:prstGeom prst="snipRoundRect">
            <a:avLst>
              <a:gd name="adj1" fmla="val 8082"/>
              <a:gd name="adj2" fmla="val 0"/>
            </a:avLst>
          </a:prstGeom>
          <a:solidFill>
            <a:schemeClr val="lt1">
              <a:alpha val="5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604838" indent="-342900">
              <a:lnSpc>
                <a:spcPct val="150000"/>
              </a:lnSpc>
              <a:buClr>
                <a:schemeClr val="accent4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pt-PT" sz="2400" dirty="0" smtClean="0">
                <a:solidFill>
                  <a:schemeClr val="tx2"/>
                </a:solidFill>
              </a:rPr>
              <a:t>Se a  avó                         a escrever e a enviar uma carta à neta, esta   </a:t>
            </a:r>
          </a:p>
          <a:p>
            <a:pPr marL="261938">
              <a:lnSpc>
                <a:spcPct val="150000"/>
              </a:lnSpc>
              <a:buClr>
                <a:schemeClr val="accent4">
                  <a:lumMod val="50000"/>
                </a:schemeClr>
              </a:buClr>
            </a:pPr>
            <a:r>
              <a:rPr lang="pt-PT" sz="2400" dirty="0">
                <a:solidFill>
                  <a:schemeClr val="tx2"/>
                </a:solidFill>
              </a:rPr>
              <a:t> </a:t>
            </a:r>
            <a:r>
              <a:rPr lang="pt-PT" sz="2400" dirty="0" smtClean="0">
                <a:solidFill>
                  <a:schemeClr val="tx2"/>
                </a:solidFill>
              </a:rPr>
              <a:t>                            de alegria.</a:t>
            </a:r>
          </a:p>
          <a:p>
            <a:pPr marL="261938" indent="361950"/>
            <a:endParaRPr lang="pt-PT" sz="900" dirty="0" smtClean="0">
              <a:solidFill>
                <a:schemeClr val="tx2"/>
              </a:solidFill>
            </a:endParaRPr>
          </a:p>
          <a:p>
            <a:pPr marL="261938" indent="361950"/>
            <a:r>
              <a:rPr lang="pt-PT" sz="2400" dirty="0" smtClean="0">
                <a:solidFill>
                  <a:schemeClr val="tx2"/>
                </a:solidFill>
              </a:rPr>
              <a:t>(</a:t>
            </a:r>
            <a:r>
              <a:rPr lang="pt-PT" sz="2400" b="1" dirty="0" smtClean="0">
                <a:solidFill>
                  <a:schemeClr val="tx2"/>
                </a:solidFill>
              </a:rPr>
              <a:t>c</a:t>
            </a:r>
            <a:r>
              <a:rPr lang="pt-PT" sz="2400" dirty="0" smtClean="0">
                <a:solidFill>
                  <a:schemeClr val="tx2"/>
                </a:solidFill>
              </a:rPr>
              <a:t>. predispor / pretérito imperfeito do conjuntivo)</a:t>
            </a:r>
          </a:p>
          <a:p>
            <a:pPr marL="261938" indent="361950"/>
            <a:r>
              <a:rPr lang="pt-PT" sz="2400" dirty="0" smtClean="0">
                <a:solidFill>
                  <a:schemeClr val="tx2"/>
                </a:solidFill>
              </a:rPr>
              <a:t>(d. resplandecer / condicional)</a:t>
            </a:r>
          </a:p>
        </p:txBody>
      </p:sp>
      <p:sp>
        <p:nvSpPr>
          <p:cNvPr id="5" name="Elipse 4"/>
          <p:cNvSpPr/>
          <p:nvPr/>
        </p:nvSpPr>
        <p:spPr>
          <a:xfrm>
            <a:off x="2999656" y="916267"/>
            <a:ext cx="720000" cy="2880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PT" sz="2400" dirty="0" smtClean="0">
                <a:solidFill>
                  <a:schemeClr val="tx2"/>
                </a:solidFill>
              </a:rPr>
              <a:t>c.</a:t>
            </a:r>
            <a:endParaRPr lang="pt-PT" sz="1200" b="1" dirty="0">
              <a:solidFill>
                <a:schemeClr val="tx2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2540364" y="774182"/>
            <a:ext cx="1944000" cy="504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pPr algn="just"/>
            <a:r>
              <a:rPr lang="pt-PT" sz="24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predispusesse</a:t>
            </a:r>
            <a:endParaRPr lang="pt-PT" sz="2400" b="1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Retângulo com Único Canto Aparado e Arredondado 13"/>
          <p:cNvSpPr/>
          <p:nvPr/>
        </p:nvSpPr>
        <p:spPr>
          <a:xfrm>
            <a:off x="428709" y="2838342"/>
            <a:ext cx="10801200" cy="1275572"/>
          </a:xfrm>
          <a:prstGeom prst="snipRoundRect">
            <a:avLst>
              <a:gd name="adj1" fmla="val 8082"/>
              <a:gd name="adj2" fmla="val 0"/>
            </a:avLst>
          </a:prstGeom>
          <a:solidFill>
            <a:schemeClr val="lt1">
              <a:alpha val="5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604838" indent="-342900">
              <a:lnSpc>
                <a:spcPct val="150000"/>
              </a:lnSpc>
              <a:buClr>
                <a:schemeClr val="accent4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pt-PT" sz="2400" dirty="0" smtClean="0">
                <a:solidFill>
                  <a:schemeClr val="tx2"/>
                </a:solidFill>
              </a:rPr>
              <a:t>Quantas mais vezes o carteiro             entregar cartas a Leonor, melhor!.</a:t>
            </a:r>
          </a:p>
          <a:p>
            <a:pPr marL="261938" indent="361950"/>
            <a:endParaRPr lang="pt-PT" sz="900" dirty="0" smtClean="0">
              <a:solidFill>
                <a:schemeClr val="tx2"/>
              </a:solidFill>
            </a:endParaRPr>
          </a:p>
          <a:p>
            <a:pPr marL="261938" indent="361950"/>
            <a:r>
              <a:rPr lang="pt-PT" sz="2400" dirty="0" smtClean="0">
                <a:solidFill>
                  <a:schemeClr val="tx2"/>
                </a:solidFill>
              </a:rPr>
              <a:t>(</a:t>
            </a:r>
            <a:r>
              <a:rPr lang="pt-PT" sz="2400" b="1" dirty="0" smtClean="0">
                <a:solidFill>
                  <a:schemeClr val="tx2"/>
                </a:solidFill>
              </a:rPr>
              <a:t>b</a:t>
            </a:r>
            <a:r>
              <a:rPr lang="pt-PT" sz="2400" dirty="0" smtClean="0">
                <a:solidFill>
                  <a:schemeClr val="tx2"/>
                </a:solidFill>
              </a:rPr>
              <a:t>. vir / futuro simples do conjuntivo)</a:t>
            </a:r>
          </a:p>
        </p:txBody>
      </p:sp>
      <p:sp>
        <p:nvSpPr>
          <p:cNvPr id="16" name="Elipse 15"/>
          <p:cNvSpPr/>
          <p:nvPr/>
        </p:nvSpPr>
        <p:spPr>
          <a:xfrm>
            <a:off x="5535252" y="3156406"/>
            <a:ext cx="720000" cy="29036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PT" sz="2400" b="1" dirty="0" smtClean="0">
                <a:solidFill>
                  <a:schemeClr val="tx2"/>
                </a:solidFill>
              </a:rPr>
              <a:t>e</a:t>
            </a:r>
            <a:r>
              <a:rPr lang="pt-PT" sz="2400" dirty="0" smtClean="0">
                <a:solidFill>
                  <a:schemeClr val="tx2"/>
                </a:solidFill>
              </a:rPr>
              <a:t>.</a:t>
            </a:r>
            <a:endParaRPr lang="pt-PT" sz="1200" b="1" dirty="0">
              <a:solidFill>
                <a:schemeClr val="tx2"/>
              </a:solidFill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5361309" y="3022170"/>
            <a:ext cx="936000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PT" sz="24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vier</a:t>
            </a:r>
            <a:endParaRPr lang="pt-PT" sz="2400" b="1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Elipse 10"/>
          <p:cNvSpPr/>
          <p:nvPr/>
        </p:nvSpPr>
        <p:spPr>
          <a:xfrm>
            <a:off x="1839527" y="1481121"/>
            <a:ext cx="720000" cy="2880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PT" sz="2400" dirty="0" smtClean="0">
                <a:solidFill>
                  <a:schemeClr val="tx2"/>
                </a:solidFill>
              </a:rPr>
              <a:t>d.</a:t>
            </a:r>
            <a:endParaRPr lang="pt-PT" sz="1200" b="1" dirty="0">
              <a:solidFill>
                <a:schemeClr val="tx2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1209527" y="1311933"/>
            <a:ext cx="1980000" cy="504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pPr algn="just"/>
            <a:r>
              <a:rPr lang="pt-PT" sz="24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resplandeceria</a:t>
            </a:r>
            <a:endParaRPr lang="pt-PT" sz="2400" b="1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27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170639" y="70895"/>
            <a:ext cx="42146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FrutigerLTStd-Cn"/>
              </a:rPr>
              <a:t>Conhecimento explícito da língua</a:t>
            </a:r>
            <a:endParaRPr lang="pt-PT" sz="2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407368" y="6349263"/>
            <a:ext cx="11521280" cy="47667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pt-BR" sz="2700" dirty="0" smtClean="0">
                <a:latin typeface="Times New Roman"/>
              </a:rPr>
              <a:t>“Uma carta para Leonor”, de A. Vieira</a:t>
            </a:r>
            <a:r>
              <a:rPr lang="pt-BR" sz="3200" dirty="0" smtClean="0">
                <a:latin typeface="Times New Roman"/>
              </a:rPr>
              <a:t>                                                  </a:t>
            </a:r>
            <a:r>
              <a:rPr lang="pt-BR" sz="2000" dirty="0" smtClean="0">
                <a:solidFill>
                  <a:schemeClr val="tx2"/>
                </a:solidFill>
                <a:latin typeface="Times New Roman"/>
              </a:rPr>
              <a:t>Manual pp- 76-79</a:t>
            </a:r>
            <a:endParaRPr lang="pt-BR" sz="2000" dirty="0">
              <a:solidFill>
                <a:schemeClr val="tx2"/>
              </a:solidFill>
              <a:latin typeface="Times New Roman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9071594" y="70895"/>
            <a:ext cx="31204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b="1" dirty="0" smtClean="0">
                <a:solidFill>
                  <a:schemeClr val="accent4">
                    <a:lumMod val="7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FrutigerLTStd-Cn"/>
              </a:rPr>
              <a:t>Sugestão de respostas</a:t>
            </a:r>
            <a:endParaRPr lang="pt-PT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Retângulo com Único Canto Aparado e Arredondado 3"/>
          <p:cNvSpPr/>
          <p:nvPr/>
        </p:nvSpPr>
        <p:spPr>
          <a:xfrm>
            <a:off x="194883" y="1421517"/>
            <a:ext cx="10441160" cy="861583"/>
          </a:xfrm>
          <a:prstGeom prst="snipRoundRect">
            <a:avLst>
              <a:gd name="adj1" fmla="val 8082"/>
              <a:gd name="adj2" fmla="val 0"/>
            </a:avLst>
          </a:prstGeom>
          <a:solidFill>
            <a:schemeClr val="lt1">
              <a:alpha val="5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61938">
              <a:lnSpc>
                <a:spcPct val="150000"/>
              </a:lnSpc>
              <a:buClr>
                <a:schemeClr val="accent4">
                  <a:lumMod val="50000"/>
                </a:schemeClr>
              </a:buClr>
            </a:pPr>
            <a:r>
              <a:rPr lang="pt-PT" sz="2400" b="1" dirty="0" smtClean="0">
                <a:solidFill>
                  <a:schemeClr val="tx2"/>
                </a:solidFill>
              </a:rPr>
              <a:t>a) </a:t>
            </a:r>
            <a:r>
              <a:rPr lang="pt-PT" sz="2400" dirty="0" smtClean="0">
                <a:solidFill>
                  <a:schemeClr val="tx2"/>
                </a:solidFill>
              </a:rPr>
              <a:t>Por mais cartas que recebesse, a avó teria guardado </a:t>
            </a:r>
            <a:r>
              <a:rPr lang="pt-PT" sz="2400" b="1" u="sng" dirty="0" smtClean="0">
                <a:solidFill>
                  <a:schemeClr val="tx2"/>
                </a:solidFill>
              </a:rPr>
              <a:t>as cartas</a:t>
            </a:r>
            <a:r>
              <a:rPr lang="pt-PT" sz="2400" dirty="0" smtClean="0">
                <a:solidFill>
                  <a:schemeClr val="tx2"/>
                </a:solidFill>
              </a:rPr>
              <a:t> todas.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1918829" y="2161702"/>
            <a:ext cx="8712968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pPr algn="just"/>
            <a:r>
              <a:rPr lang="pt-PT" sz="28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Por mais cartas que recebesse, a avó </a:t>
            </a:r>
            <a:r>
              <a:rPr lang="pt-PT" sz="28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tê-</a:t>
            </a:r>
            <a:r>
              <a:rPr lang="pt-PT" sz="2800" b="1" u="sng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las</a:t>
            </a:r>
            <a:r>
              <a:rPr lang="pt-PT" sz="28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-ia </a:t>
            </a:r>
            <a:r>
              <a:rPr lang="pt-PT" sz="28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guardado todas.</a:t>
            </a:r>
            <a:endParaRPr lang="pt-PT" sz="28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Retângulo com Único Canto Aparado e Arredondado 13"/>
          <p:cNvSpPr/>
          <p:nvPr/>
        </p:nvSpPr>
        <p:spPr>
          <a:xfrm>
            <a:off x="140481" y="2929861"/>
            <a:ext cx="10447511" cy="1185409"/>
          </a:xfrm>
          <a:prstGeom prst="snipRoundRect">
            <a:avLst>
              <a:gd name="adj1" fmla="val 8082"/>
              <a:gd name="adj2" fmla="val 0"/>
            </a:avLst>
          </a:prstGeom>
          <a:solidFill>
            <a:schemeClr val="lt1">
              <a:alpha val="5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61938">
              <a:lnSpc>
                <a:spcPct val="150000"/>
              </a:lnSpc>
              <a:buClr>
                <a:schemeClr val="accent4">
                  <a:lumMod val="50000"/>
                </a:schemeClr>
              </a:buClr>
            </a:pPr>
            <a:r>
              <a:rPr lang="pt-PT" sz="2400" b="1" dirty="0" smtClean="0">
                <a:solidFill>
                  <a:schemeClr val="tx2"/>
                </a:solidFill>
              </a:rPr>
              <a:t>b) </a:t>
            </a:r>
            <a:r>
              <a:rPr lang="pt-PT" sz="2400" dirty="0" smtClean="0">
                <a:solidFill>
                  <a:schemeClr val="tx2"/>
                </a:solidFill>
              </a:rPr>
              <a:t>A avó já escreveu duas cartas à neta, mas ainda não enviou </a:t>
            </a:r>
          </a:p>
          <a:p>
            <a:pPr marL="261938" indent="363538">
              <a:lnSpc>
                <a:spcPct val="150000"/>
              </a:lnSpc>
              <a:buClr>
                <a:schemeClr val="accent4">
                  <a:lumMod val="50000"/>
                </a:schemeClr>
              </a:buClr>
            </a:pPr>
            <a:r>
              <a:rPr lang="pt-PT" sz="2400" b="1" u="sng" dirty="0" smtClean="0">
                <a:solidFill>
                  <a:schemeClr val="tx2"/>
                </a:solidFill>
              </a:rPr>
              <a:t>as cartas</a:t>
            </a:r>
            <a:r>
              <a:rPr lang="pt-PT" sz="2400" b="1" dirty="0" smtClean="0">
                <a:solidFill>
                  <a:schemeClr val="tx2"/>
                </a:solidFill>
              </a:rPr>
              <a:t> </a:t>
            </a:r>
            <a:r>
              <a:rPr lang="pt-PT" sz="2400" b="1" u="sng" dirty="0" smtClean="0">
                <a:solidFill>
                  <a:schemeClr val="tx2"/>
                </a:solidFill>
              </a:rPr>
              <a:t>à neta</a:t>
            </a:r>
            <a:r>
              <a:rPr lang="pt-PT" sz="2400" dirty="0" smtClean="0">
                <a:solidFill>
                  <a:schemeClr val="tx2"/>
                </a:solidFill>
              </a:rPr>
              <a:t>. 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182543" y="591545"/>
            <a:ext cx="116828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8" indent="-363538"/>
            <a:r>
              <a:rPr lang="pt-PT" sz="2200" b="1" dirty="0" smtClean="0">
                <a:solidFill>
                  <a:schemeClr val="tx2"/>
                </a:solidFill>
              </a:rPr>
              <a:t>2. Reescreve as frases seguintes, substituindo as expressões sublinhadas pelos pronomes pessoais adequados.</a:t>
            </a:r>
            <a:endParaRPr lang="pt-PT" sz="2400" b="1" dirty="0">
              <a:solidFill>
                <a:schemeClr val="tx2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3863752" y="4001040"/>
            <a:ext cx="5472607" cy="9541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pPr algn="just"/>
            <a:r>
              <a:rPr lang="pt-PT" sz="28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A avó já escreveu duas cartas à neta, mas ainda não </a:t>
            </a:r>
            <a:r>
              <a:rPr lang="pt-PT" sz="2800" b="1" u="sng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lhas</a:t>
            </a:r>
            <a:r>
              <a:rPr lang="pt-PT" sz="28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 enviou.</a:t>
            </a:r>
            <a:endParaRPr lang="pt-PT" sz="28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266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170639" y="70895"/>
            <a:ext cx="42146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FrutigerLTStd-Cn"/>
              </a:rPr>
              <a:t>Conhecimento explícito da língua</a:t>
            </a:r>
            <a:endParaRPr lang="pt-PT" sz="2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407368" y="6349263"/>
            <a:ext cx="11521280" cy="47667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pt-BR" sz="2700" dirty="0" smtClean="0">
                <a:latin typeface="Times New Roman"/>
              </a:rPr>
              <a:t>“Uma carta para Leonor”, de A. Vieira</a:t>
            </a:r>
            <a:r>
              <a:rPr lang="pt-BR" sz="3200" dirty="0" smtClean="0">
                <a:latin typeface="Times New Roman"/>
              </a:rPr>
              <a:t>                                                  </a:t>
            </a:r>
            <a:r>
              <a:rPr lang="pt-BR" sz="2000" dirty="0" smtClean="0">
                <a:solidFill>
                  <a:schemeClr val="tx2"/>
                </a:solidFill>
                <a:latin typeface="Times New Roman"/>
              </a:rPr>
              <a:t>Manual pp- 76-79</a:t>
            </a:r>
            <a:endParaRPr lang="pt-BR" sz="2000" dirty="0">
              <a:solidFill>
                <a:schemeClr val="tx2"/>
              </a:solidFill>
              <a:latin typeface="Times New Roman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9071594" y="70895"/>
            <a:ext cx="31204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b="1" dirty="0" smtClean="0">
                <a:solidFill>
                  <a:schemeClr val="accent4">
                    <a:lumMod val="7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FrutigerLTStd-Cn"/>
              </a:rPr>
              <a:t>Sugestão de respostas</a:t>
            </a:r>
            <a:endParaRPr lang="pt-PT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Retângulo com Único Canto Aparado e Arredondado 3"/>
          <p:cNvSpPr/>
          <p:nvPr/>
        </p:nvSpPr>
        <p:spPr>
          <a:xfrm>
            <a:off x="187044" y="692696"/>
            <a:ext cx="10308558" cy="1512168"/>
          </a:xfrm>
          <a:prstGeom prst="snipRoundRect">
            <a:avLst>
              <a:gd name="adj1" fmla="val 8082"/>
              <a:gd name="adj2" fmla="val 0"/>
            </a:avLst>
          </a:prstGeom>
          <a:solidFill>
            <a:schemeClr val="lt1">
              <a:alpha val="5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625475" indent="-363538">
              <a:lnSpc>
                <a:spcPct val="150000"/>
              </a:lnSpc>
              <a:buClr>
                <a:schemeClr val="accent4">
                  <a:lumMod val="50000"/>
                </a:schemeClr>
              </a:buClr>
            </a:pPr>
            <a:r>
              <a:rPr lang="pt-PT" sz="2400" b="1" dirty="0" smtClean="0">
                <a:solidFill>
                  <a:schemeClr val="tx2"/>
                </a:solidFill>
              </a:rPr>
              <a:t>c) </a:t>
            </a:r>
            <a:r>
              <a:rPr lang="pt-PT" sz="2400" dirty="0" smtClean="0">
                <a:solidFill>
                  <a:schemeClr val="tx2"/>
                </a:solidFill>
              </a:rPr>
              <a:t>A avó ficou com vontade de contactar o carteiro e de agradecer  </a:t>
            </a:r>
            <a:r>
              <a:rPr lang="pt-PT" sz="2400" b="1" u="sng" dirty="0" smtClean="0">
                <a:solidFill>
                  <a:schemeClr val="tx2"/>
                </a:solidFill>
              </a:rPr>
              <a:t>ao</a:t>
            </a:r>
            <a:r>
              <a:rPr lang="pt-PT" sz="2400" dirty="0" smtClean="0">
                <a:solidFill>
                  <a:schemeClr val="tx2"/>
                </a:solidFill>
              </a:rPr>
              <a:t> </a:t>
            </a:r>
            <a:r>
              <a:rPr lang="pt-PT" sz="2400" b="1" u="sng" dirty="0" smtClean="0">
                <a:solidFill>
                  <a:schemeClr val="tx2"/>
                </a:solidFill>
              </a:rPr>
              <a:t>carteiro</a:t>
            </a:r>
            <a:r>
              <a:rPr lang="pt-PT" sz="2400" dirty="0" smtClean="0">
                <a:solidFill>
                  <a:schemeClr val="tx2"/>
                </a:solidFill>
              </a:rPr>
              <a:t> a ajuda que </a:t>
            </a:r>
            <a:r>
              <a:rPr lang="pt-PT" sz="2400" b="1" u="sng" dirty="0" smtClean="0">
                <a:solidFill>
                  <a:schemeClr val="tx2"/>
                </a:solidFill>
              </a:rPr>
              <a:t>o carteiro</a:t>
            </a:r>
            <a:r>
              <a:rPr lang="pt-PT" sz="2400" dirty="0" smtClean="0">
                <a:solidFill>
                  <a:schemeClr val="tx2"/>
                </a:solidFill>
              </a:rPr>
              <a:t> deu </a:t>
            </a:r>
            <a:r>
              <a:rPr lang="pt-PT" sz="2400" b="1" u="sng" dirty="0" smtClean="0">
                <a:solidFill>
                  <a:schemeClr val="tx2"/>
                </a:solidFill>
              </a:rPr>
              <a:t>à avó</a:t>
            </a:r>
            <a:r>
              <a:rPr lang="pt-PT" sz="2400" dirty="0" smtClean="0">
                <a:solidFill>
                  <a:schemeClr val="tx2"/>
                </a:solidFill>
              </a:rPr>
              <a:t> relativamente à neta.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984839" y="2393153"/>
            <a:ext cx="8712968" cy="9541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pPr algn="just"/>
            <a:r>
              <a:rPr lang="pt-PT" sz="28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A avó ficou com vontade de contactar o carteiro e de </a:t>
            </a:r>
            <a:r>
              <a:rPr lang="pt-PT" sz="2800" b="1" u="sng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lhe</a:t>
            </a:r>
            <a:r>
              <a:rPr lang="pt-PT" sz="28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 agradecer a ajuda que </a:t>
            </a:r>
            <a:r>
              <a:rPr lang="pt-PT" sz="2800" b="1" u="sng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ele</a:t>
            </a:r>
            <a:r>
              <a:rPr lang="pt-PT" sz="28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 </a:t>
            </a:r>
            <a:r>
              <a:rPr lang="pt-PT" sz="2800" b="1" u="sng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lhe</a:t>
            </a:r>
            <a:r>
              <a:rPr lang="pt-PT" sz="28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 deu relativamente à neta.</a:t>
            </a:r>
            <a:endParaRPr lang="pt-PT" sz="28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276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695400" y="620688"/>
            <a:ext cx="10153128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PT" sz="2200" dirty="0">
                <a:solidFill>
                  <a:schemeClr val="tx2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FrutigerLTStd-LightCn"/>
              </a:rPr>
              <a:t>Não gostam de pezinhos de coentrada? Bom, também não interessa pois este livro nada tem a ver com culinária. É verdade que fala de tostas mistas, </a:t>
            </a:r>
            <a:r>
              <a:rPr lang="pt-PT" sz="2200" i="1" dirty="0">
                <a:solidFill>
                  <a:schemeClr val="tx2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FrutigerLTStd-LightItalic"/>
              </a:rPr>
              <a:t>ketchup</a:t>
            </a:r>
            <a:r>
              <a:rPr lang="pt-PT" sz="2200" dirty="0">
                <a:solidFill>
                  <a:schemeClr val="tx2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FrutigerLTStd-LightCn"/>
              </a:rPr>
              <a:t>, hambúrgueres e queijo, muito queijo…, mas também podemos aqui encontrar o Elton John, a Verónica </a:t>
            </a:r>
            <a:r>
              <a:rPr lang="pt-PT" sz="2200" dirty="0" err="1">
                <a:solidFill>
                  <a:schemeClr val="tx2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FrutigerLTStd-LightCn"/>
              </a:rPr>
              <a:t>Lake</a:t>
            </a:r>
            <a:r>
              <a:rPr lang="pt-PT" sz="2200" dirty="0">
                <a:solidFill>
                  <a:schemeClr val="tx2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FrutigerLTStd-LightCn"/>
              </a:rPr>
              <a:t> e o Leonardo </a:t>
            </a:r>
            <a:r>
              <a:rPr lang="pt-PT" sz="2200" dirty="0" err="1">
                <a:solidFill>
                  <a:schemeClr val="tx2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FrutigerLTStd-LightCn"/>
              </a:rPr>
              <a:t>di</a:t>
            </a:r>
            <a:r>
              <a:rPr lang="pt-PT" sz="2200" dirty="0">
                <a:solidFill>
                  <a:schemeClr val="tx2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FrutigerLTStd-LightCn"/>
              </a:rPr>
              <a:t> Caprio. Cruzamo-nos com taxistas e floristas, juízes e réus, carteiros e jornalistas. Percorremos as mais bonitas cidades europeias. Encontramos referências a teatro, cinema e música. Tropeçamos em escolas e entramos no universo mágico das crianças. Experimentamos namoriscos, paixões e também algumas raivas. E até somos surpreendidos com o ingrato papel da colher de inox!</a:t>
            </a:r>
            <a:endParaRPr lang="pt-PT" sz="2200" b="1" dirty="0">
              <a:solidFill>
                <a:schemeClr val="tx2"/>
              </a:solidFill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t-PT" sz="2200" i="1" dirty="0">
                <a:solidFill>
                  <a:schemeClr val="tx2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FrutigerLTStd-LightItalic"/>
              </a:rPr>
              <a:t>Pezinhos de Coentrada </a:t>
            </a:r>
            <a:r>
              <a:rPr lang="pt-PT" sz="2200" dirty="0">
                <a:solidFill>
                  <a:schemeClr val="tx2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FrutigerLTStd-LightCn"/>
              </a:rPr>
              <a:t>são, na prática, pequenas e belas histórias que constituem o quotidiano de qualquer um de nós. Pequenas histórias escritas com o humor, a sensibilidade e a magia a que Alice Vieira nos habituou</a:t>
            </a:r>
            <a:r>
              <a:rPr lang="pt-PT" sz="2200" dirty="0" smtClean="0">
                <a:solidFill>
                  <a:schemeClr val="tx2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FrutigerLTStd-LightCn"/>
              </a:rPr>
              <a:t>.</a:t>
            </a:r>
            <a:endParaRPr lang="pt-PT" sz="2200" b="1" dirty="0">
              <a:solidFill>
                <a:schemeClr val="tx2"/>
              </a:solidFill>
              <a:latin typeface="Arial Narrow" panose="020B0606020202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7977278" y="4987409"/>
            <a:ext cx="20826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spcAft>
                <a:spcPts val="0"/>
              </a:spcAft>
            </a:pPr>
            <a:r>
              <a:rPr lang="pt-PT" dirty="0">
                <a:solidFill>
                  <a:schemeClr val="tx2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FrutigerLTStd-LightCn"/>
              </a:rPr>
              <a:t>Da contracapa do livro</a:t>
            </a:r>
            <a:endParaRPr lang="pt-PT" b="1" dirty="0">
              <a:solidFill>
                <a:schemeClr val="tx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695400" y="181610"/>
            <a:ext cx="78559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400" b="1" dirty="0">
                <a:latin typeface="Arial Narrow" panose="020B0606020202030204" pitchFamily="34" charset="0"/>
                <a:ea typeface="Times New Roman" panose="02020603050405020304" pitchFamily="18" charset="0"/>
                <a:cs typeface="FrutigerLTStd-Cn"/>
              </a:rPr>
              <a:t>Informação sobre a obra </a:t>
            </a:r>
            <a:r>
              <a:rPr lang="pt-PT" sz="2400" b="1" i="1" dirty="0">
                <a:latin typeface="Arial Narrow" panose="020B0606020202030204" pitchFamily="34" charset="0"/>
                <a:ea typeface="Times New Roman" panose="02020603050405020304" pitchFamily="18" charset="0"/>
                <a:cs typeface="FrutigerLTStd-Cn"/>
              </a:rPr>
              <a:t>Pezinhos de Coentrada</a:t>
            </a:r>
            <a:r>
              <a:rPr lang="pt-PT" sz="2400" b="1" dirty="0">
                <a:latin typeface="Arial Narrow" panose="020B0606020202030204" pitchFamily="34" charset="0"/>
                <a:ea typeface="Times New Roman" panose="02020603050405020304" pitchFamily="18" charset="0"/>
                <a:cs typeface="FrutigerLTStd-Cn"/>
              </a:rPr>
              <a:t>, de Alice Vieira</a:t>
            </a:r>
            <a:endParaRPr lang="pt-PT" sz="2400" dirty="0"/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407368" y="6349263"/>
            <a:ext cx="11521280" cy="47667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pt-BR" sz="2700" dirty="0" smtClean="0">
                <a:latin typeface="Times New Roman"/>
              </a:rPr>
              <a:t>“Uma carta para Leonor”, de A. Vieira</a:t>
            </a:r>
            <a:r>
              <a:rPr lang="pt-BR" sz="3200" dirty="0" smtClean="0">
                <a:latin typeface="Times New Roman"/>
              </a:rPr>
              <a:t>                                                  </a:t>
            </a:r>
            <a:r>
              <a:rPr lang="pt-BR" sz="2000" dirty="0" smtClean="0">
                <a:solidFill>
                  <a:schemeClr val="tx2"/>
                </a:solidFill>
                <a:latin typeface="Times New Roman"/>
              </a:rPr>
              <a:t>Manual pp- 76-79</a:t>
            </a:r>
            <a:endParaRPr lang="pt-BR" sz="2000" dirty="0">
              <a:solidFill>
                <a:schemeClr val="tx2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40020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389767" y="188640"/>
            <a:ext cx="28408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FrutigerLTStd-Cn"/>
              </a:rPr>
              <a:t>Orientações de leitura</a:t>
            </a:r>
            <a:endParaRPr lang="pt-PT" sz="2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407368" y="6349263"/>
            <a:ext cx="11521280" cy="47667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pt-BR" sz="2700" dirty="0" smtClean="0">
                <a:latin typeface="Times New Roman"/>
              </a:rPr>
              <a:t>“Uma carta para Leonor”, de A. Vieira</a:t>
            </a:r>
            <a:r>
              <a:rPr lang="pt-BR" sz="3200" dirty="0" smtClean="0">
                <a:latin typeface="Times New Roman"/>
              </a:rPr>
              <a:t>                                                  </a:t>
            </a:r>
            <a:r>
              <a:rPr lang="pt-BR" sz="2000" dirty="0" smtClean="0">
                <a:solidFill>
                  <a:schemeClr val="tx2"/>
                </a:solidFill>
                <a:latin typeface="Times New Roman"/>
              </a:rPr>
              <a:t>Manual pp- 76-79</a:t>
            </a:r>
            <a:endParaRPr lang="pt-BR" sz="2000" dirty="0">
              <a:solidFill>
                <a:schemeClr val="tx2"/>
              </a:solidFill>
              <a:latin typeface="Times New Roman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7977278" y="212552"/>
            <a:ext cx="38073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b="1" dirty="0" smtClean="0">
                <a:solidFill>
                  <a:schemeClr val="accent4">
                    <a:lumMod val="7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FrutigerLTStd-Cn"/>
              </a:rPr>
              <a:t>Sugestão de respostas</a:t>
            </a:r>
            <a:endParaRPr lang="pt-PT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407368" y="708812"/>
            <a:ext cx="85250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400" b="1" dirty="0" smtClean="0">
                <a:solidFill>
                  <a:schemeClr val="tx2"/>
                </a:solidFill>
              </a:rPr>
              <a:t>1. Completa as frases, de acordo com o sentido do texto </a:t>
            </a:r>
            <a:endParaRPr lang="pt-PT" sz="2400" b="1" dirty="0">
              <a:solidFill>
                <a:schemeClr val="tx2"/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839416" y="1205074"/>
            <a:ext cx="8735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4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a. </a:t>
            </a:r>
            <a:r>
              <a:rPr lang="pt-PT" sz="24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De cada vez que pedia a morada a alguém, a avó de Leonor suscitava… </a:t>
            </a:r>
            <a:endParaRPr lang="pt-PT" sz="24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846042" y="2328574"/>
            <a:ext cx="96490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938" indent="-261938"/>
            <a:r>
              <a:rPr lang="pt-PT" sz="24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b. </a:t>
            </a:r>
            <a:r>
              <a:rPr lang="pt-PT" sz="24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A falta de água canalizada e a necessidade de recorrer ao poço mais próximo são comparáveis a … </a:t>
            </a:r>
            <a:endParaRPr lang="pt-PT" sz="24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846042" y="3778307"/>
            <a:ext cx="9649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938" indent="-261938"/>
            <a:r>
              <a:rPr lang="pt-PT" sz="24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c. </a:t>
            </a:r>
            <a:r>
              <a:rPr lang="pt-PT" sz="24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Ao princípio, a neta Leonor não constituía exceção à regra, porque… </a:t>
            </a:r>
            <a:endParaRPr lang="pt-PT" sz="24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4943872" y="1608561"/>
            <a:ext cx="57470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4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… sentimentos de estranheza e incredulidade</a:t>
            </a:r>
            <a:r>
              <a:rPr lang="pt-PT" sz="24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.</a:t>
            </a:r>
            <a:endParaRPr lang="pt-PT" sz="24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2830346" y="3113760"/>
            <a:ext cx="67441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4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… não ter computador em casa nem acesso à internet</a:t>
            </a:r>
            <a:r>
              <a:rPr lang="pt-PT" sz="24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.</a:t>
            </a:r>
            <a:endParaRPr lang="pt-PT" sz="24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3760275" y="4214217"/>
            <a:ext cx="6120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… </a:t>
            </a:r>
            <a:r>
              <a:rPr lang="pt-PT" sz="2400" b="1" dirty="0">
                <a:solidFill>
                  <a:schemeClr val="tx2"/>
                </a:solidFill>
                <a:latin typeface="Arial Narrow" panose="020B0606020202030204" pitchFamily="34" charset="0"/>
              </a:rPr>
              <a:t>considerava que escrever cartas era uma </a:t>
            </a:r>
            <a:r>
              <a:rPr lang="pt-PT" sz="2400" b="1" i="1" dirty="0">
                <a:solidFill>
                  <a:schemeClr val="tx2"/>
                </a:solidFill>
                <a:latin typeface="Arial Narrow" panose="020B0606020202030204" pitchFamily="34" charset="0"/>
              </a:rPr>
              <a:t>“seca” </a:t>
            </a:r>
            <a:r>
              <a:rPr lang="pt-PT" sz="2400" b="1" dirty="0">
                <a:solidFill>
                  <a:schemeClr val="tx2"/>
                </a:solidFill>
                <a:latin typeface="Arial Narrow" panose="020B0606020202030204" pitchFamily="34" charset="0"/>
              </a:rPr>
              <a:t>e preferia enviar </a:t>
            </a:r>
            <a:r>
              <a:rPr lang="pt-PT" sz="24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SMS.</a:t>
            </a:r>
            <a:endParaRPr lang="pt-PT" sz="2400" b="1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0242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22672" y="45405"/>
            <a:ext cx="28408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FrutigerLTStd-Cn"/>
              </a:rPr>
              <a:t>Orientações de leitura</a:t>
            </a:r>
            <a:endParaRPr lang="pt-PT" sz="2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407368" y="6349263"/>
            <a:ext cx="11521280" cy="47667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pt-BR" sz="2700" dirty="0" smtClean="0">
                <a:latin typeface="Times New Roman"/>
              </a:rPr>
              <a:t>“Uma carta para Leonor”, de A. Vieira</a:t>
            </a:r>
            <a:r>
              <a:rPr lang="pt-BR" sz="3200" dirty="0" smtClean="0">
                <a:latin typeface="Times New Roman"/>
              </a:rPr>
              <a:t>                                                  </a:t>
            </a:r>
            <a:r>
              <a:rPr lang="pt-BR" sz="2000" dirty="0" smtClean="0">
                <a:solidFill>
                  <a:schemeClr val="tx2"/>
                </a:solidFill>
                <a:latin typeface="Times New Roman"/>
              </a:rPr>
              <a:t>Manual pp- 76-79</a:t>
            </a:r>
            <a:endParaRPr lang="pt-BR" sz="2000" dirty="0">
              <a:solidFill>
                <a:schemeClr val="tx2"/>
              </a:solidFill>
              <a:latin typeface="Times New Roman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9214763" y="836"/>
            <a:ext cx="29523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b="1" dirty="0" smtClean="0">
                <a:solidFill>
                  <a:schemeClr val="accent4">
                    <a:lumMod val="7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FrutigerLTStd-Cn"/>
              </a:rPr>
              <a:t>Sugestão de respostas</a:t>
            </a:r>
            <a:endParaRPr lang="pt-PT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263352" y="542169"/>
            <a:ext cx="71000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4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d. </a:t>
            </a:r>
            <a:r>
              <a:rPr lang="pt-PT" sz="24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Entretanto, o estranho pedido que Leonor fez à avó fora… </a:t>
            </a:r>
            <a:endParaRPr lang="pt-PT" sz="24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229657" y="1577713"/>
            <a:ext cx="9649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938" indent="-261938"/>
            <a:r>
              <a:rPr lang="pt-PT" sz="24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e. </a:t>
            </a:r>
            <a:r>
              <a:rPr lang="pt-PT" sz="24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Reconduzir a neta Leonor “ao bom caminho” significa, para a avó… </a:t>
            </a:r>
            <a:endParaRPr lang="pt-PT" sz="24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225554" y="3073085"/>
            <a:ext cx="96490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938" indent="-261938"/>
            <a:r>
              <a:rPr lang="pt-PT" sz="24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f. </a:t>
            </a:r>
            <a:r>
              <a:rPr lang="pt-PT" sz="24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A avó de Leonor considerou uma “humilhação” a situação vivida uns dias antes junto ao marco de correio, visto que… </a:t>
            </a:r>
            <a:endParaRPr lang="pt-PT" sz="24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3575720" y="966578"/>
            <a:ext cx="63834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4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… que esta lhe escrevesse uma carta ou um postal</a:t>
            </a:r>
            <a:r>
              <a:rPr lang="pt-PT" sz="24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.</a:t>
            </a:r>
            <a:endParaRPr lang="pt-PT" sz="24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911424" y="2020472"/>
            <a:ext cx="93941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… levá-la a interessar-se pelo meio tradicional de comunicação escrita, ou seja, as cartas</a:t>
            </a:r>
            <a:r>
              <a:rPr lang="pt-PT" sz="24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.</a:t>
            </a:r>
            <a:endParaRPr lang="pt-PT" sz="24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3575720" y="3903821"/>
            <a:ext cx="79208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… a Teresa se rira dela à frente de todos ao vê-la colocar uma carta no marco de correio e até  troçara, </a:t>
            </a:r>
          </a:p>
          <a:p>
            <a:r>
              <a:rPr lang="pt-PT" sz="24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perguntando-lhe se ainda usava penas de pato </a:t>
            </a:r>
          </a:p>
          <a:p>
            <a:r>
              <a:rPr lang="pt-PT" sz="24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para escrever .</a:t>
            </a:r>
            <a:endParaRPr lang="pt-PT" sz="2400" b="1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308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22672" y="45405"/>
            <a:ext cx="28408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FrutigerLTStd-Cn"/>
              </a:rPr>
              <a:t>Orientações de leitura</a:t>
            </a:r>
            <a:endParaRPr lang="pt-PT" sz="2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407368" y="6349263"/>
            <a:ext cx="11521280" cy="47667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pt-BR" sz="2700" dirty="0" smtClean="0">
                <a:latin typeface="Times New Roman"/>
              </a:rPr>
              <a:t>“Uma carta para Leonor”, de A. Vieira</a:t>
            </a:r>
            <a:r>
              <a:rPr lang="pt-BR" sz="3200" dirty="0" smtClean="0">
                <a:latin typeface="Times New Roman"/>
              </a:rPr>
              <a:t>                                                  </a:t>
            </a:r>
            <a:r>
              <a:rPr lang="pt-BR" sz="2000" dirty="0" smtClean="0">
                <a:solidFill>
                  <a:schemeClr val="tx2"/>
                </a:solidFill>
                <a:latin typeface="Times New Roman"/>
              </a:rPr>
              <a:t>Manual pp- 76-79</a:t>
            </a:r>
            <a:endParaRPr lang="pt-BR" sz="2000" dirty="0">
              <a:solidFill>
                <a:schemeClr val="tx2"/>
              </a:solidFill>
              <a:latin typeface="Times New Roman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9214763" y="836"/>
            <a:ext cx="29523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b="1" dirty="0" smtClean="0">
                <a:solidFill>
                  <a:schemeClr val="accent4">
                    <a:lumMod val="7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FrutigerLTStd-Cn"/>
              </a:rPr>
              <a:t>Sugestão de respostas</a:t>
            </a:r>
            <a:endParaRPr lang="pt-PT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242435" y="773001"/>
            <a:ext cx="8972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4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g. </a:t>
            </a:r>
            <a:r>
              <a:rPr lang="pt-PT" sz="24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O motivo fundamental que levou a avó a guardar todas as suas cartas foi… </a:t>
            </a:r>
            <a:endParaRPr lang="pt-PT" sz="24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266034" y="2581577"/>
            <a:ext cx="96490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938" indent="-261938"/>
            <a:r>
              <a:rPr lang="pt-PT" sz="24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h. </a:t>
            </a:r>
            <a:r>
              <a:rPr lang="pt-PT" sz="24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Os pormenores que tornam o ato de escrever a carta a Leonor num gesto solene e importante para a avó são… </a:t>
            </a:r>
            <a:endParaRPr lang="pt-PT" sz="24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714525" y="1253816"/>
            <a:ext cx="99764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… </a:t>
            </a:r>
            <a:r>
              <a:rPr lang="pt-PT" sz="2400" b="1" dirty="0">
                <a:solidFill>
                  <a:schemeClr val="tx2"/>
                </a:solidFill>
                <a:latin typeface="Arial Narrow" panose="020B0606020202030204" pitchFamily="34" charset="0"/>
              </a:rPr>
              <a:t>o gosto de preservar as recordações das pessoas por quem sentia (ou já tinha sentido) afeto</a:t>
            </a:r>
            <a:r>
              <a:rPr lang="pt-PT" sz="24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.</a:t>
            </a:r>
            <a:endParaRPr lang="pt-PT" sz="2400" b="1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1163452" y="3399190"/>
            <a:ext cx="10009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… </a:t>
            </a:r>
            <a:r>
              <a:rPr lang="pt-PT" sz="2400" b="1" dirty="0">
                <a:solidFill>
                  <a:schemeClr val="tx2"/>
                </a:solidFill>
                <a:latin typeface="Arial Narrow" panose="020B0606020202030204" pitchFamily="34" charset="0"/>
              </a:rPr>
              <a:t>escolher a caneta com o aparo mais macio, as cargas de tinta e </a:t>
            </a:r>
            <a:r>
              <a:rPr lang="pt-PT" sz="2400" b="1" i="1" dirty="0">
                <a:solidFill>
                  <a:schemeClr val="tx2"/>
                </a:solidFill>
                <a:latin typeface="Arial Narrow" panose="020B0606020202030204" pitchFamily="34" charset="0"/>
              </a:rPr>
              <a:t>“toda a parafernália necessária como se, de repente, fosse começar uma profissão </a:t>
            </a:r>
            <a:r>
              <a:rPr lang="pt-PT" sz="2400" b="1" i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nova”</a:t>
            </a:r>
            <a:r>
              <a:rPr lang="pt-PT" sz="24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.</a:t>
            </a:r>
            <a:endParaRPr lang="pt-PT" sz="2400" b="1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134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389767" y="188640"/>
            <a:ext cx="28408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FrutigerLTStd-Cn"/>
              </a:rPr>
              <a:t>Orientações de leitura</a:t>
            </a:r>
            <a:endParaRPr lang="pt-PT" sz="2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407368" y="6349263"/>
            <a:ext cx="11521280" cy="47667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pt-BR" sz="2700" dirty="0" smtClean="0">
                <a:latin typeface="Times New Roman"/>
              </a:rPr>
              <a:t>“Uma carta para Leonor”, de A. Vieira</a:t>
            </a:r>
            <a:r>
              <a:rPr lang="pt-BR" sz="3200" dirty="0" smtClean="0">
                <a:latin typeface="Times New Roman"/>
              </a:rPr>
              <a:t>                                                  </a:t>
            </a:r>
            <a:r>
              <a:rPr lang="pt-BR" sz="2000" dirty="0" smtClean="0">
                <a:solidFill>
                  <a:schemeClr val="tx2"/>
                </a:solidFill>
                <a:latin typeface="Times New Roman"/>
              </a:rPr>
              <a:t>Manual pp- 76-79</a:t>
            </a:r>
            <a:endParaRPr lang="pt-BR" sz="2000" dirty="0">
              <a:solidFill>
                <a:schemeClr val="tx2"/>
              </a:solidFill>
              <a:latin typeface="Times New Roman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7977278" y="212552"/>
            <a:ext cx="38073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b="1" dirty="0" smtClean="0">
                <a:solidFill>
                  <a:schemeClr val="accent4">
                    <a:lumMod val="7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FrutigerLTStd-Cn"/>
              </a:rPr>
              <a:t>Sugestão de respostas</a:t>
            </a:r>
            <a:endParaRPr lang="pt-PT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407368" y="708812"/>
            <a:ext cx="109937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400" b="1" dirty="0" smtClean="0">
                <a:solidFill>
                  <a:schemeClr val="tx2"/>
                </a:solidFill>
              </a:rPr>
              <a:t>2. O filho riu-se ao ver a mãe em tais preparos a escrever a carta a Leonor.</a:t>
            </a:r>
            <a:endParaRPr lang="pt-PT" sz="2400" b="1" dirty="0">
              <a:solidFill>
                <a:schemeClr val="tx2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1087867" y="1925953"/>
            <a:ext cx="83925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400" dirty="0"/>
              <a:t>O filho riu-se porque sabia qual era o motivo que estava na origem do súbito interesse de Leonor pelas cartas: a rapariga estava apaixonada pelo carteiro e queria que ele fosse a sua casa entregar o correio para o ver</a:t>
            </a:r>
            <a:r>
              <a:rPr lang="pt-PT" sz="2400" dirty="0" smtClean="0"/>
              <a:t>.</a:t>
            </a:r>
            <a:endParaRPr lang="pt-PT" sz="24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763170" y="1249012"/>
            <a:ext cx="46842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400" b="1" dirty="0" smtClean="0">
                <a:solidFill>
                  <a:schemeClr val="tx2"/>
                </a:solidFill>
              </a:rPr>
              <a:t>2.1. </a:t>
            </a:r>
            <a:r>
              <a:rPr lang="pt-PT" sz="2400" dirty="0" smtClean="0">
                <a:solidFill>
                  <a:schemeClr val="tx2"/>
                </a:solidFill>
              </a:rPr>
              <a:t>Explicita o motivo de tal riso.</a:t>
            </a:r>
            <a:endParaRPr lang="pt-PT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427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389767" y="188640"/>
            <a:ext cx="28408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FrutigerLTStd-Cn"/>
              </a:rPr>
              <a:t>Orientações de leitura</a:t>
            </a:r>
            <a:endParaRPr lang="pt-PT" sz="2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407368" y="6349263"/>
            <a:ext cx="11521280" cy="47667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pt-BR" sz="2700" dirty="0" smtClean="0">
                <a:latin typeface="Times New Roman"/>
              </a:rPr>
              <a:t>“Uma carta para Leonor”, de A. Vieira</a:t>
            </a:r>
            <a:r>
              <a:rPr lang="pt-BR" sz="3200" dirty="0" smtClean="0">
                <a:latin typeface="Times New Roman"/>
              </a:rPr>
              <a:t>                                                  </a:t>
            </a:r>
            <a:r>
              <a:rPr lang="pt-BR" sz="2000" dirty="0" smtClean="0">
                <a:solidFill>
                  <a:schemeClr val="tx2"/>
                </a:solidFill>
                <a:latin typeface="Times New Roman"/>
              </a:rPr>
              <a:t>Manual pp- 76-79</a:t>
            </a:r>
            <a:endParaRPr lang="pt-BR" sz="2000" dirty="0">
              <a:solidFill>
                <a:schemeClr val="tx2"/>
              </a:solidFill>
              <a:latin typeface="Times New Roman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7977278" y="212552"/>
            <a:ext cx="38073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b="1" dirty="0" smtClean="0">
                <a:solidFill>
                  <a:schemeClr val="accent4">
                    <a:lumMod val="7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FrutigerLTStd-Cn"/>
              </a:rPr>
              <a:t>Sugestão de respostas</a:t>
            </a:r>
            <a:endParaRPr lang="pt-PT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407368" y="708812"/>
            <a:ext cx="11377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solidFill>
                  <a:schemeClr val="tx2"/>
                </a:solidFill>
              </a:rPr>
              <a:t>3. A perspicácia do pai de Leonor confirma ou não a suspeita da avó de que</a:t>
            </a:r>
          </a:p>
          <a:p>
            <a:pPr marL="363538" indent="-363538">
              <a:tabLst>
                <a:tab pos="363538" algn="l"/>
              </a:tabLst>
            </a:pPr>
            <a:r>
              <a:rPr lang="pt-PT" sz="2400" b="1" dirty="0" smtClean="0">
                <a:solidFill>
                  <a:schemeClr val="tx2"/>
                </a:solidFill>
              </a:rPr>
              <a:t>    “</a:t>
            </a:r>
            <a:r>
              <a:rPr lang="pt-PT" sz="2400" b="1" i="1" dirty="0" smtClean="0">
                <a:solidFill>
                  <a:schemeClr val="tx2"/>
                </a:solidFill>
              </a:rPr>
              <a:t>estes pais agora não têm tempo para os filhos, para falarem com eles, </a:t>
            </a:r>
          </a:p>
          <a:p>
            <a:pPr marL="363538" indent="-363538" algn="just">
              <a:tabLst>
                <a:tab pos="363538" algn="l"/>
              </a:tabLst>
            </a:pPr>
            <a:r>
              <a:rPr lang="pt-PT" sz="2400" b="1" i="1" dirty="0" smtClean="0">
                <a:solidFill>
                  <a:schemeClr val="tx2"/>
                </a:solidFill>
              </a:rPr>
              <a:t>    para os conhecerem</a:t>
            </a:r>
            <a:r>
              <a:rPr lang="pt-PT" sz="2400" b="1" dirty="0" smtClean="0">
                <a:solidFill>
                  <a:schemeClr val="tx2"/>
                </a:solidFill>
              </a:rPr>
              <a:t>” </a:t>
            </a:r>
            <a:r>
              <a:rPr lang="pt-PT" dirty="0" smtClean="0">
                <a:solidFill>
                  <a:schemeClr val="tx2"/>
                </a:solidFill>
              </a:rPr>
              <a:t>(</a:t>
            </a:r>
            <a:r>
              <a:rPr lang="pt-PT" dirty="0" err="1" smtClean="0">
                <a:solidFill>
                  <a:schemeClr val="tx2"/>
                </a:solidFill>
              </a:rPr>
              <a:t>ll</a:t>
            </a:r>
            <a:r>
              <a:rPr lang="pt-PT" dirty="0" smtClean="0">
                <a:solidFill>
                  <a:schemeClr val="tx2"/>
                </a:solidFill>
              </a:rPr>
              <a:t>. 37-38)</a:t>
            </a:r>
            <a:r>
              <a:rPr lang="pt-PT" sz="2400" b="1" dirty="0" smtClean="0">
                <a:solidFill>
                  <a:schemeClr val="tx2"/>
                </a:solidFill>
              </a:rPr>
              <a:t>. Justifica a tua resposta.</a:t>
            </a:r>
            <a:endParaRPr lang="pt-PT" sz="2400" b="1" dirty="0">
              <a:solidFill>
                <a:schemeClr val="tx2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795123" y="2140415"/>
            <a:ext cx="88292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4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Não há confirmação da suspeita </a:t>
            </a:r>
            <a:r>
              <a:rPr lang="pt-PT" sz="2400" dirty="0">
                <a:solidFill>
                  <a:schemeClr val="tx2"/>
                </a:solidFill>
                <a:latin typeface="Arial Narrow" panose="020B0606020202030204" pitchFamily="34" charset="0"/>
              </a:rPr>
              <a:t>da </a:t>
            </a:r>
            <a:r>
              <a:rPr lang="pt-PT" sz="24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avó. Aliás, </a:t>
            </a:r>
            <a:r>
              <a:rPr lang="pt-PT" sz="2400" dirty="0">
                <a:solidFill>
                  <a:schemeClr val="tx2"/>
                </a:solidFill>
                <a:latin typeface="Arial Narrow" panose="020B0606020202030204" pitchFamily="34" charset="0"/>
              </a:rPr>
              <a:t>precipitadamente, a avó pensava que o pai não dava atenção à filha, mas verificou-se exatamente o contrário. O pai estava atento e sabia por que motivo a filha queria que lhe escrevessem.</a:t>
            </a:r>
            <a:endParaRPr lang="pt-PT" sz="24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284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389767" y="188640"/>
            <a:ext cx="28408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FrutigerLTStd-Cn"/>
              </a:rPr>
              <a:t>Orientações de leitura</a:t>
            </a:r>
            <a:endParaRPr lang="pt-PT" sz="2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407368" y="6349263"/>
            <a:ext cx="11521280" cy="47667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pt-BR" sz="2700" dirty="0" smtClean="0">
                <a:latin typeface="Times New Roman"/>
              </a:rPr>
              <a:t>“Uma carta para Leonor”, de A. Vieira</a:t>
            </a:r>
            <a:r>
              <a:rPr lang="pt-BR" sz="3200" dirty="0" smtClean="0">
                <a:latin typeface="Times New Roman"/>
              </a:rPr>
              <a:t>                                                  </a:t>
            </a:r>
            <a:r>
              <a:rPr lang="pt-BR" sz="2000" dirty="0" smtClean="0">
                <a:solidFill>
                  <a:schemeClr val="tx2"/>
                </a:solidFill>
                <a:latin typeface="Times New Roman"/>
              </a:rPr>
              <a:t>Manual pp- 76-79</a:t>
            </a:r>
            <a:endParaRPr lang="pt-BR" sz="2000" dirty="0">
              <a:solidFill>
                <a:schemeClr val="tx2"/>
              </a:solidFill>
              <a:latin typeface="Times New Roman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7977278" y="212552"/>
            <a:ext cx="38073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b="1" dirty="0" smtClean="0">
                <a:solidFill>
                  <a:schemeClr val="accent4">
                    <a:lumMod val="7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FrutigerLTStd-Cn"/>
              </a:rPr>
              <a:t>Sugestão de respostas</a:t>
            </a:r>
            <a:endParaRPr lang="pt-PT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389766" y="592945"/>
            <a:ext cx="116828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8" indent="-363538"/>
            <a:r>
              <a:rPr lang="pt-PT" sz="2200" b="1" dirty="0" smtClean="0">
                <a:solidFill>
                  <a:schemeClr val="tx2"/>
                </a:solidFill>
              </a:rPr>
              <a:t>4. Segundo a avó de Leonor, “</a:t>
            </a:r>
            <a:r>
              <a:rPr lang="pt-PT" sz="2200" b="1" i="1" dirty="0" smtClean="0">
                <a:solidFill>
                  <a:schemeClr val="tx2"/>
                </a:solidFill>
              </a:rPr>
              <a:t>Afinal, uma carta ainda servia para alguma coisa.</a:t>
            </a:r>
            <a:r>
              <a:rPr lang="pt-PT" sz="2200" b="1" dirty="0" smtClean="0">
                <a:solidFill>
                  <a:schemeClr val="tx2"/>
                </a:solidFill>
              </a:rPr>
              <a:t>” </a:t>
            </a:r>
            <a:r>
              <a:rPr lang="pt-PT" dirty="0" smtClean="0">
                <a:solidFill>
                  <a:schemeClr val="tx2"/>
                </a:solidFill>
              </a:rPr>
              <a:t>(l. 49)</a:t>
            </a:r>
            <a:r>
              <a:rPr lang="pt-PT" sz="2400" b="1" dirty="0" smtClean="0">
                <a:solidFill>
                  <a:schemeClr val="tx2"/>
                </a:solidFill>
              </a:rPr>
              <a:t>. </a:t>
            </a:r>
            <a:endParaRPr lang="pt-PT" sz="2400" b="1" dirty="0">
              <a:solidFill>
                <a:schemeClr val="tx2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425128" y="2312178"/>
            <a:ext cx="1108923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400" dirty="0">
                <a:solidFill>
                  <a:schemeClr val="tx2"/>
                </a:solidFill>
                <a:latin typeface="Arial Narrow" panose="020B0606020202030204" pitchFamily="34" charset="0"/>
              </a:rPr>
              <a:t>Para a avó de Leonor, as cartas tinham uma função: unir as pessoas por laços de afeto. </a:t>
            </a:r>
            <a:endParaRPr lang="pt-PT" sz="2400" dirty="0" smtClean="0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pt-PT" sz="24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Este </a:t>
            </a:r>
            <a:r>
              <a:rPr lang="pt-PT" sz="2400" dirty="0">
                <a:solidFill>
                  <a:schemeClr val="tx2"/>
                </a:solidFill>
                <a:latin typeface="Arial Narrow" panose="020B0606020202030204" pitchFamily="34" charset="0"/>
              </a:rPr>
              <a:t>ponto de vista está </a:t>
            </a:r>
            <a:r>
              <a:rPr lang="pt-PT" sz="24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de acordo com </a:t>
            </a:r>
            <a:r>
              <a:rPr lang="pt-PT" sz="2400" dirty="0">
                <a:solidFill>
                  <a:schemeClr val="tx2"/>
                </a:solidFill>
                <a:latin typeface="Arial Narrow" panose="020B0606020202030204" pitchFamily="34" charset="0"/>
              </a:rPr>
              <a:t>a sua reação </a:t>
            </a:r>
            <a:r>
              <a:rPr lang="pt-PT" sz="24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perante o motivo pelo qual a </a:t>
            </a:r>
          </a:p>
          <a:p>
            <a:pPr algn="just"/>
            <a:r>
              <a:rPr lang="pt-PT" sz="24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neta </a:t>
            </a:r>
            <a:r>
              <a:rPr lang="pt-PT" sz="2400" dirty="0">
                <a:solidFill>
                  <a:schemeClr val="tx2"/>
                </a:solidFill>
                <a:latin typeface="Arial Narrow" panose="020B0606020202030204" pitchFamily="34" charset="0"/>
              </a:rPr>
              <a:t>quer que lhe escrevam cartas: a avó fica contente e até </a:t>
            </a:r>
            <a:r>
              <a:rPr lang="pt-PT" sz="24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com vontade </a:t>
            </a:r>
            <a:r>
              <a:rPr lang="pt-PT" sz="2400" dirty="0">
                <a:solidFill>
                  <a:schemeClr val="tx2"/>
                </a:solidFill>
                <a:latin typeface="Arial Narrow" panose="020B0606020202030204" pitchFamily="34" charset="0"/>
              </a:rPr>
              <a:t>de </a:t>
            </a:r>
            <a:endParaRPr lang="pt-PT" sz="2400" dirty="0" smtClean="0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pt-PT" sz="24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escrever </a:t>
            </a:r>
            <a:r>
              <a:rPr lang="pt-PT" sz="2400" dirty="0">
                <a:solidFill>
                  <a:schemeClr val="tx2"/>
                </a:solidFill>
                <a:latin typeface="Arial Narrow" panose="020B0606020202030204" pitchFamily="34" charset="0"/>
              </a:rPr>
              <a:t>ao carteiro para lhe agradecer o facto de este levar a neta a querer receber cartas. </a:t>
            </a:r>
            <a:endParaRPr lang="pt-PT" sz="2400" dirty="0" smtClean="0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pt-PT" sz="24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Há ainda o facto de afinal já poder </a:t>
            </a:r>
            <a:r>
              <a:rPr lang="pt-PT" sz="2400" dirty="0">
                <a:solidFill>
                  <a:schemeClr val="tx2"/>
                </a:solidFill>
                <a:latin typeface="Arial Narrow" panose="020B0606020202030204" pitchFamily="34" charset="0"/>
              </a:rPr>
              <a:t>comprovar a utilidade das cartas.</a:t>
            </a:r>
            <a:endParaRPr lang="pt-PT" sz="24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695400" y="1083412"/>
            <a:ext cx="985937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3888" indent="-623888"/>
            <a:r>
              <a:rPr lang="pt-PT" sz="2200" b="1" dirty="0" smtClean="0">
                <a:solidFill>
                  <a:schemeClr val="tx2"/>
                </a:solidFill>
              </a:rPr>
              <a:t>4.1. Comenta o ponto de vista da avó, relacionando-o com a sua reação quando descobriu o motivo por que a neta queria que lhe escrevessem cartas.</a:t>
            </a:r>
            <a:endParaRPr lang="pt-PT" sz="2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76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365516" y="70895"/>
            <a:ext cx="42146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FrutigerLTStd-Cn"/>
              </a:rPr>
              <a:t>Conhecimento explícito da língua</a:t>
            </a:r>
            <a:endParaRPr lang="pt-PT" sz="2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407368" y="6349263"/>
            <a:ext cx="11521280" cy="47667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pt-BR" sz="2700" dirty="0" smtClean="0">
                <a:latin typeface="Times New Roman"/>
              </a:rPr>
              <a:t>“Uma carta para Leonor”, de A. Vieira</a:t>
            </a:r>
            <a:r>
              <a:rPr lang="pt-BR" sz="3200" dirty="0" smtClean="0">
                <a:latin typeface="Times New Roman"/>
              </a:rPr>
              <a:t>                                                  </a:t>
            </a:r>
            <a:r>
              <a:rPr lang="pt-BR" sz="2000" dirty="0" smtClean="0">
                <a:solidFill>
                  <a:schemeClr val="tx2"/>
                </a:solidFill>
                <a:latin typeface="Times New Roman"/>
              </a:rPr>
              <a:t>Manual pp- 76-79</a:t>
            </a:r>
            <a:endParaRPr lang="pt-BR" sz="2000" dirty="0">
              <a:solidFill>
                <a:schemeClr val="tx2"/>
              </a:solidFill>
              <a:latin typeface="Times New Roman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9071594" y="70895"/>
            <a:ext cx="31204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b="1" dirty="0" smtClean="0">
                <a:solidFill>
                  <a:schemeClr val="accent4">
                    <a:lumMod val="7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FrutigerLTStd-Cn"/>
              </a:rPr>
              <a:t>Sugestão de respostas</a:t>
            </a:r>
            <a:endParaRPr lang="pt-PT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Retângulo com Único Canto Aparado e Arredondado 3"/>
          <p:cNvSpPr/>
          <p:nvPr/>
        </p:nvSpPr>
        <p:spPr>
          <a:xfrm>
            <a:off x="407368" y="1422771"/>
            <a:ext cx="9937104" cy="1652840"/>
          </a:xfrm>
          <a:prstGeom prst="snipRoundRect">
            <a:avLst>
              <a:gd name="adj1" fmla="val 8082"/>
              <a:gd name="adj2" fmla="val 0"/>
            </a:avLst>
          </a:prstGeom>
          <a:solidFill>
            <a:schemeClr val="lt1">
              <a:alpha val="5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604838" indent="-342900">
              <a:lnSpc>
                <a:spcPct val="150000"/>
              </a:lnSpc>
              <a:buClr>
                <a:schemeClr val="accent4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pt-PT" sz="2400" dirty="0" smtClean="0">
                <a:solidFill>
                  <a:schemeClr val="tx2"/>
                </a:solidFill>
              </a:rPr>
              <a:t>A avó                        consigo todas as cartas que lhe escreveram ao longo dos tempos.</a:t>
            </a:r>
          </a:p>
          <a:p>
            <a:pPr marL="261938" indent="361950"/>
            <a:r>
              <a:rPr lang="pt-PT" sz="2400" dirty="0" smtClean="0">
                <a:solidFill>
                  <a:schemeClr val="tx2"/>
                </a:solidFill>
              </a:rPr>
              <a:t>(</a:t>
            </a:r>
            <a:r>
              <a:rPr lang="pt-PT" sz="2400" b="1" dirty="0" smtClean="0">
                <a:solidFill>
                  <a:schemeClr val="tx2"/>
                </a:solidFill>
              </a:rPr>
              <a:t>a</a:t>
            </a:r>
            <a:r>
              <a:rPr lang="pt-PT" sz="2400" dirty="0" smtClean="0">
                <a:solidFill>
                  <a:schemeClr val="tx2"/>
                </a:solidFill>
              </a:rPr>
              <a:t>. manter / pretérito perfeito composto do indicativo)</a:t>
            </a:r>
          </a:p>
        </p:txBody>
      </p:sp>
      <p:sp>
        <p:nvSpPr>
          <p:cNvPr id="5" name="Elipse 4"/>
          <p:cNvSpPr/>
          <p:nvPr/>
        </p:nvSpPr>
        <p:spPr>
          <a:xfrm>
            <a:off x="2496124" y="1535370"/>
            <a:ext cx="720000" cy="2880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PT" sz="2400" dirty="0" smtClean="0">
                <a:solidFill>
                  <a:schemeClr val="tx2"/>
                </a:solidFill>
              </a:rPr>
              <a:t>a.</a:t>
            </a:r>
            <a:endParaRPr lang="pt-PT" sz="1200" b="1" dirty="0">
              <a:solidFill>
                <a:schemeClr val="tx2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1974124" y="1535370"/>
            <a:ext cx="1764000" cy="504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pPr algn="just"/>
            <a:r>
              <a:rPr lang="pt-PT" sz="24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 </a:t>
            </a:r>
            <a:r>
              <a:rPr lang="pt-PT" sz="24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tem mantido</a:t>
            </a:r>
            <a:endParaRPr lang="pt-PT" sz="2400" b="1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Retângulo com Único Canto Aparado e Arredondado 13"/>
          <p:cNvSpPr/>
          <p:nvPr/>
        </p:nvSpPr>
        <p:spPr>
          <a:xfrm>
            <a:off x="407368" y="3114180"/>
            <a:ext cx="9937104" cy="1185409"/>
          </a:xfrm>
          <a:prstGeom prst="snipRoundRect">
            <a:avLst>
              <a:gd name="adj1" fmla="val 8082"/>
              <a:gd name="adj2" fmla="val 0"/>
            </a:avLst>
          </a:prstGeom>
          <a:solidFill>
            <a:schemeClr val="lt1">
              <a:alpha val="5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604838" indent="-342900">
              <a:lnSpc>
                <a:spcPct val="150000"/>
              </a:lnSpc>
              <a:buClr>
                <a:schemeClr val="accent4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pt-PT" sz="2400" dirty="0" smtClean="0">
                <a:solidFill>
                  <a:schemeClr val="tx2"/>
                </a:solidFill>
              </a:rPr>
              <a:t>A avó acredita que as cartas ainda                 para alguma coisa.</a:t>
            </a:r>
          </a:p>
          <a:p>
            <a:pPr marL="261938" indent="361950"/>
            <a:r>
              <a:rPr lang="pt-PT" sz="2400" dirty="0" smtClean="0">
                <a:solidFill>
                  <a:schemeClr val="tx2"/>
                </a:solidFill>
              </a:rPr>
              <a:t>(</a:t>
            </a:r>
            <a:r>
              <a:rPr lang="pt-PT" sz="2400" b="1" dirty="0" smtClean="0">
                <a:solidFill>
                  <a:schemeClr val="tx2"/>
                </a:solidFill>
              </a:rPr>
              <a:t>b</a:t>
            </a:r>
            <a:r>
              <a:rPr lang="pt-PT" sz="2400" dirty="0" smtClean="0">
                <a:solidFill>
                  <a:schemeClr val="tx2"/>
                </a:solidFill>
              </a:rPr>
              <a:t>. servir / futuro simples do indicativo)</a:t>
            </a:r>
          </a:p>
        </p:txBody>
      </p:sp>
      <p:sp>
        <p:nvSpPr>
          <p:cNvPr id="16" name="Elipse 15"/>
          <p:cNvSpPr/>
          <p:nvPr/>
        </p:nvSpPr>
        <p:spPr>
          <a:xfrm>
            <a:off x="6150514" y="3412060"/>
            <a:ext cx="720000" cy="2880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PT" sz="2400" b="1" dirty="0" smtClean="0">
                <a:solidFill>
                  <a:schemeClr val="tx2"/>
                </a:solidFill>
              </a:rPr>
              <a:t>b</a:t>
            </a:r>
            <a:r>
              <a:rPr lang="pt-PT" sz="2400" dirty="0" smtClean="0">
                <a:solidFill>
                  <a:schemeClr val="tx2"/>
                </a:solidFill>
              </a:rPr>
              <a:t>.</a:t>
            </a:r>
            <a:endParaRPr lang="pt-PT" sz="1200" b="1" dirty="0">
              <a:solidFill>
                <a:schemeClr val="tx2"/>
              </a:solidFill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5916514" y="3304060"/>
            <a:ext cx="1188000" cy="504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pPr algn="just"/>
            <a:r>
              <a:rPr lang="pt-PT" sz="24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servirão</a:t>
            </a:r>
            <a:endParaRPr lang="pt-PT" sz="2400" b="1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389766" y="592945"/>
            <a:ext cx="116828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8" indent="-363538"/>
            <a:r>
              <a:rPr lang="pt-PT" sz="2200" b="1" dirty="0" smtClean="0">
                <a:solidFill>
                  <a:schemeClr val="tx2"/>
                </a:solidFill>
              </a:rPr>
              <a:t>1. Completa cada uma das frases seguintes com a forma do verbo apresentado entre parênteses, no tempo e no modo indicados.</a:t>
            </a:r>
            <a:endParaRPr lang="pt-PT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90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</p:bldLst>
  </p:timing>
</p:sld>
</file>

<file path=ppt/theme/theme1.xml><?xml version="1.0" encoding="utf-8"?>
<a:theme xmlns:a="http://schemas.openxmlformats.org/drawingml/2006/main" name="Amigos das crianças 16x9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marL="604838" indent="-342900">
          <a:lnSpc>
            <a:spcPct val="150000"/>
          </a:lnSpc>
          <a:buClr>
            <a:schemeClr val="accent4">
              <a:lumMod val="50000"/>
            </a:schemeClr>
          </a:buClr>
          <a:buFont typeface="Wingdings" panose="05000000000000000000" pitchFamily="2" charset="2"/>
          <a:buChar char="q"/>
          <a:defRPr sz="2400" dirty="0" smtClean="0">
            <a:solidFill>
              <a:schemeClr val="tx2"/>
            </a:solidFill>
          </a:defRPr>
        </a:defPPr>
      </a:lstStyle>
      <a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a:style>
    </a:spDef>
  </a:objectDefaults>
  <a:extraClrSchemeLst/>
  <a:extLst>
    <a:ext uri="{05A4C25C-085E-4340-85A3-A5531E510DB2}">
      <thm15:themeFamily xmlns:thm15="http://schemas.microsoft.com/office/thememl/2012/main" name="ChildrenFriends_16x9_TP103896100" id="{8204181A-35BB-4ED1-A404-8ABCF1D68DC3}" vid="{5AED7CEB-E55C-4A16-855B-BA84C54D7C7B}"/>
    </a:ext>
  </a:extLst>
</a:theme>
</file>

<file path=ppt/theme/theme2.xml><?xml version="1.0" encoding="utf-8"?>
<a:theme xmlns:a="http://schemas.openxmlformats.org/drawingml/2006/main" name="Office Theme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52B0B18-31EB-4632-96D3-A3C51D2A0C8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TS103896101</Template>
  <TotalTime>0</TotalTime>
  <Words>1290</Words>
  <Application>Microsoft Office PowerPoint</Application>
  <PresentationFormat>Widescreen</PresentationFormat>
  <Paragraphs>113</Paragraphs>
  <Slides>12</Slides>
  <Notes>12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20" baseType="lpstr">
      <vt:lpstr>Arial</vt:lpstr>
      <vt:lpstr>Arial Narrow</vt:lpstr>
      <vt:lpstr>FrutigerLTStd-Cn</vt:lpstr>
      <vt:lpstr>FrutigerLTStd-LightCn</vt:lpstr>
      <vt:lpstr>FrutigerLTStd-LightItalic</vt:lpstr>
      <vt:lpstr>Times New Roman</vt:lpstr>
      <vt:lpstr>Wingdings</vt:lpstr>
      <vt:lpstr>Amigos das crianças 16x9</vt:lpstr>
      <vt:lpstr>Uma carta para Leonor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2014-01-03T00:19:18Z</dcterms:created>
  <dcterms:modified xsi:type="dcterms:W3CDTF">2014-01-16T23:19:20Z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TC038961019991</vt:lpwstr>
  </property>
</Properties>
</file>