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2"/>
  </p:sldMasterIdLst>
  <p:notesMasterIdLst>
    <p:notesMasterId r:id="rId18"/>
  </p:notesMasterIdLst>
  <p:handoutMasterIdLst>
    <p:handoutMasterId r:id="rId19"/>
  </p:handoutMasterIdLst>
  <p:sldIdLst>
    <p:sldId id="257" r:id="rId3"/>
    <p:sldId id="275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3" autoAdjust="0"/>
    <p:restoredTop sz="93802" autoAdjust="0"/>
  </p:normalViewPr>
  <p:slideViewPr>
    <p:cSldViewPr>
      <p:cViewPr varScale="1">
        <p:scale>
          <a:sx n="84" d="100"/>
          <a:sy n="84" d="100"/>
        </p:scale>
        <p:origin x="-624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5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pt-BR" smtClean="0"/>
              <a:t>18/02/2014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/>
            </a:lvl1pPr>
          </a:lstStyle>
          <a:p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/>
            </a:lvl1pPr>
          </a:lstStyle>
          <a:p>
            <a:fld id="{2B37ADBA-1AC7-4CD6-8AFF-4E8087BA5487}" type="datetimeFigureOut">
              <a:rPr lang="pt-BR" noProof="0" smtClean="0"/>
              <a:pPr/>
              <a:t>18/02/2014</a:t>
            </a:fld>
            <a:endParaRPr lang="pt-BR" noProof="0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/>
            </a:lvl1pPr>
          </a:lstStyle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/>
            </a:lvl1pPr>
          </a:lstStyle>
          <a:p>
            <a:fld id="{5534C2EF-8A97-4DAF-B099-E567883644D6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b="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79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6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43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16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34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92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4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18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43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35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9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8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1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1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0A3-8DC4-4222-A0A0-93AF4A149998}" type="datetimeFigureOut">
              <a:rPr lang="pt-PT" smtClean="0"/>
              <a:t>18-02-2014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163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62439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2124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5968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0A3-8DC4-4222-A0A0-93AF4A149998}" type="datetimeFigureOut">
              <a:rPr lang="pt-PT" smtClean="0"/>
              <a:t>18-02-2014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378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19236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8968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849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pPr/>
              <a:t>18/02/2014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33914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17832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pt-BR" noProof="0" smtClean="0"/>
              <a:t>18/02/2014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22870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8593D-7C47-471E-A8DF-97AC4FFD13F5}" type="datetimeFigureOut">
              <a:rPr lang="pt-BR" noProof="0" smtClean="0"/>
              <a:pPr/>
              <a:t>18/02/2014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71E3-7D81-4C24-B9D8-6B108755C64C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284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../Gram&#225;tica/FT-OG_14_pont_v&#237;rgula.do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4" y="902742"/>
            <a:ext cx="10444389" cy="546859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83432" y="267994"/>
            <a:ext cx="10249816" cy="1269496"/>
          </a:xfrm>
        </p:spPr>
        <p:txBody>
          <a:bodyPr>
            <a:no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9600" b="1" i="0" dirty="0" smtClean="0">
                <a:solidFill>
                  <a:srgbClr val="404040"/>
                </a:solidFill>
                <a:latin typeface="Arial Rounded MT Bold" panose="020F0704030504030204" pitchFamily="34" charset="0"/>
              </a:rPr>
              <a:t>A ilha do tesouro</a:t>
            </a:r>
            <a:endParaRPr lang="pt-BR" sz="9600" b="1" i="0" dirty="0">
              <a:solidFill>
                <a:srgbClr val="40404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96698" y="6076998"/>
            <a:ext cx="7423283" cy="634748"/>
          </a:xfrm>
        </p:spPr>
        <p:txBody>
          <a:bodyPr>
            <a:noAutofit/>
          </a:bodyPr>
          <a:lstStyle/>
          <a:p>
            <a:pPr marL="0" indent="0" algn="r">
              <a:spcBef>
                <a:spcPts val="12"/>
              </a:spcBef>
              <a:buNone/>
            </a:pPr>
            <a:r>
              <a:rPr lang="pt-BR" sz="4000" b="1" i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Robert Louis Stevenson</a:t>
            </a:r>
            <a:endParaRPr lang="pt-BR" sz="4000" b="1" i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223" y="4328586"/>
            <a:ext cx="2383160" cy="23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67436" y="1274330"/>
            <a:ext cx="11720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/>
              <a:t>6. Ao ouvir o fidalgo falar, um certo temor apodera-se do Dr. </a:t>
            </a:r>
            <a:r>
              <a:rPr lang="pt-PT" sz="2800" b="1" dirty="0" err="1" smtClean="0"/>
              <a:t>Livesey</a:t>
            </a:r>
            <a:r>
              <a:rPr lang="pt-PT" sz="2800" b="1" dirty="0" smtClean="0"/>
              <a:t>.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41173" y="1844824"/>
            <a:ext cx="10783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6.1. </a:t>
            </a:r>
            <a:r>
              <a:rPr lang="pt-PT" sz="2800" dirty="0" smtClean="0"/>
              <a:t>Transcreve do texto uma expressão que o comprove, explicitando-a.</a:t>
            </a:r>
            <a:endParaRPr lang="pt-PT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380664" y="2662620"/>
            <a:ext cx="10009113" cy="1815882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/>
              <a:t>O receio do Doutor é que o fidalgo fale de mais e revele, de forma descuidada, os seus planos a estranhos (</a:t>
            </a:r>
            <a:r>
              <a:rPr lang="pt-PT" sz="2800" i="1" dirty="0"/>
              <a:t>“É o senhor, porque não sabe ter tento na língua!” </a:t>
            </a:r>
            <a:r>
              <a:rPr lang="pt-PT" sz="2800" dirty="0"/>
              <a:t>– </a:t>
            </a:r>
            <a:r>
              <a:rPr lang="pt-PT" sz="2800" dirty="0" err="1"/>
              <a:t>ll</a:t>
            </a:r>
            <a:r>
              <a:rPr lang="pt-PT" sz="2800" dirty="0"/>
              <a:t>. 42-43</a:t>
            </a:r>
            <a:r>
              <a:rPr lang="pt-PT" sz="2800" dirty="0" smtClean="0"/>
              <a:t>; </a:t>
            </a:r>
            <a:r>
              <a:rPr lang="pt-PT" sz="2800" i="1" dirty="0" smtClean="0"/>
              <a:t>“</a:t>
            </a:r>
            <a:r>
              <a:rPr lang="pt-PT" sz="2800" i="1" dirty="0"/>
              <a:t>é preciso que nenhum de nós dê com a língua nos dentes”</a:t>
            </a:r>
            <a:r>
              <a:rPr lang="pt-PT" sz="2800" dirty="0"/>
              <a:t>– l. 50).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1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67437" y="1274330"/>
            <a:ext cx="9761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Clr>
                <a:srgbClr val="FF0000"/>
              </a:buClr>
            </a:pPr>
            <a:r>
              <a:rPr lang="pt-PT" sz="2800" b="1" dirty="0" smtClean="0"/>
              <a:t>7. Face às palavras do Dr. </a:t>
            </a:r>
            <a:r>
              <a:rPr lang="pt-PT" sz="2800" b="1" dirty="0" err="1" smtClean="0"/>
              <a:t>Livesey</a:t>
            </a:r>
            <a:r>
              <a:rPr lang="pt-PT" sz="2800" b="1" dirty="0" smtClean="0"/>
              <a:t>, o castelão responde que será “tão mudo  como uma tumba”. </a:t>
            </a:r>
            <a:r>
              <a:rPr lang="pt-PT" sz="2800" dirty="0" smtClean="0"/>
              <a:t>(</a:t>
            </a:r>
            <a:r>
              <a:rPr lang="pt-PT" sz="2800" dirty="0" err="1" smtClean="0"/>
              <a:t>ll</a:t>
            </a:r>
            <a:r>
              <a:rPr lang="pt-PT" sz="2800" dirty="0" smtClean="0"/>
              <a:t>. 51-52)</a:t>
            </a:r>
            <a:endParaRPr lang="pt-PT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06358" y="2228437"/>
            <a:ext cx="107834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7.1. </a:t>
            </a:r>
            <a:r>
              <a:rPr lang="pt-PT" sz="2800" dirty="0" smtClean="0"/>
              <a:t>Explica o sentido da sua resposta, identificando e comentando a expressividade da figura de retórica nela presente.</a:t>
            </a:r>
            <a:endParaRPr lang="pt-PT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223255" y="3390059"/>
            <a:ext cx="10166522" cy="2246769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/>
              <a:t>Ao responder que será </a:t>
            </a:r>
            <a:r>
              <a:rPr lang="pt-PT" sz="2800" i="1" dirty="0"/>
              <a:t>“tão mudo como uma tumba”</a:t>
            </a:r>
            <a:r>
              <a:rPr lang="pt-PT" sz="2800" dirty="0"/>
              <a:t>, o castelão recorre a uma </a:t>
            </a:r>
            <a:r>
              <a:rPr lang="pt-PT" sz="2800" b="1" dirty="0"/>
              <a:t>comparação</a:t>
            </a:r>
            <a:r>
              <a:rPr lang="pt-PT" sz="2800" dirty="0"/>
              <a:t>, com o objetivo de demonstrar que não revelará a ninguém </a:t>
            </a:r>
            <a:r>
              <a:rPr lang="pt-PT" sz="2800" dirty="0" smtClean="0"/>
              <a:t>informações sobre </a:t>
            </a:r>
            <a:r>
              <a:rPr lang="pt-PT" sz="2800" dirty="0"/>
              <a:t>o </a:t>
            </a:r>
            <a:r>
              <a:rPr lang="pt-PT" sz="2800" dirty="0" smtClean="0"/>
              <a:t>mapa. Assim, à semelhança </a:t>
            </a:r>
            <a:r>
              <a:rPr lang="pt-PT" sz="2800" dirty="0"/>
              <a:t>de um túmulo, ficará calado, sendo extremamente discreto e reservado.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495600" y="1715338"/>
            <a:ext cx="874955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r>
              <a:rPr lang="pt-P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endParaRPr lang="pt-P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043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5176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78187" y="731203"/>
            <a:ext cx="9761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Clr>
                <a:srgbClr val="FF0000"/>
              </a:buClr>
            </a:pPr>
            <a:r>
              <a:rPr lang="pt-PT" sz="2800" b="1" dirty="0" smtClean="0"/>
              <a:t>1. Atenta no seguinte excerto.</a:t>
            </a:r>
            <a:endParaRPr lang="pt-PT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747116" y="2467481"/>
            <a:ext cx="1132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1.1. </a:t>
            </a:r>
            <a:r>
              <a:rPr lang="pt-PT" sz="2800" dirty="0" smtClean="0"/>
              <a:t>Completa as frases de forma a justificares o uso das vírgulas assinaladas.</a:t>
            </a:r>
            <a:endParaRPr lang="pt-PT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12</a:t>
            </a:fld>
            <a:endParaRPr lang="pt-PT" dirty="0"/>
          </a:p>
        </p:txBody>
      </p:sp>
      <p:sp>
        <p:nvSpPr>
          <p:cNvPr id="16" name="Pergaminho horizontal 15"/>
          <p:cNvSpPr/>
          <p:nvPr/>
        </p:nvSpPr>
        <p:spPr>
          <a:xfrm>
            <a:off x="606357" y="1041100"/>
            <a:ext cx="11293110" cy="1316952"/>
          </a:xfrm>
          <a:prstGeom prst="horizont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algn="just">
              <a:tabLst>
                <a:tab pos="9961563" algn="l"/>
              </a:tabLst>
            </a:pPr>
            <a:r>
              <a:rPr lang="pt-PT" sz="2800" dirty="0" smtClean="0">
                <a:solidFill>
                  <a:schemeClr val="tx1"/>
                </a:solidFill>
              </a:rPr>
              <a:t>“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O 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senhor,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Livesey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, 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vai ser o médico de bordo; eu, o almirante. Levaremos, também,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Redruth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, Joyce e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Hunter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.</a:t>
            </a:r>
            <a:r>
              <a:rPr lang="pt-PT" sz="2800" dirty="0" smtClean="0">
                <a:solidFill>
                  <a:schemeClr val="tx1"/>
                </a:solidFill>
              </a:rPr>
              <a:t>”  </a:t>
            </a:r>
            <a:r>
              <a:rPr lang="pt-PT" sz="2800" dirty="0" err="1" smtClean="0">
                <a:solidFill>
                  <a:schemeClr val="tx1"/>
                </a:solidFill>
              </a:rPr>
              <a:t>ll</a:t>
            </a:r>
            <a:r>
              <a:rPr lang="pt-PT" sz="2800" dirty="0" smtClean="0">
                <a:solidFill>
                  <a:schemeClr val="tx1"/>
                </a:solidFill>
              </a:rPr>
              <a:t>. 32-34)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17" name="Retângulo com Único Canto Aparado e Arredondado 16"/>
          <p:cNvSpPr/>
          <p:nvPr/>
        </p:nvSpPr>
        <p:spPr>
          <a:xfrm>
            <a:off x="1164663" y="3032730"/>
            <a:ext cx="10734803" cy="2657479"/>
          </a:xfrm>
          <a:prstGeom prst="snipRoundRect">
            <a:avLst>
              <a:gd name="adj1" fmla="val 7467"/>
              <a:gd name="adj2" fmla="val 0"/>
            </a:avLst>
          </a:prstGeom>
          <a:noFill/>
          <a:ln w="28575">
            <a:solidFill>
              <a:schemeClr val="accent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93663" indent="263525">
              <a:buClr>
                <a:schemeClr val="accent4">
                  <a:lumMod val="50000"/>
                </a:schemeClr>
              </a:buClr>
            </a:pPr>
            <a:r>
              <a:rPr lang="pt-PT" sz="2800" dirty="0" smtClean="0">
                <a:solidFill>
                  <a:schemeClr val="tx1"/>
                </a:solidFill>
              </a:rPr>
              <a:t>As duas primeiras vírgulas delimitam o nome que exerce a função sintática de </a:t>
            </a:r>
            <a:r>
              <a:rPr lang="pt-PT" sz="2800" u="sng" dirty="0" smtClean="0">
                <a:solidFill>
                  <a:schemeClr val="tx1"/>
                </a:solidFill>
              </a:rPr>
              <a:t>                    </a:t>
            </a:r>
            <a:r>
              <a:rPr lang="pt-PT" sz="2800" dirty="0" smtClean="0">
                <a:solidFill>
                  <a:schemeClr val="tx1"/>
                </a:solidFill>
              </a:rPr>
              <a:t>. Na expressão “eu, o almirante”, a vírgula marca a </a:t>
            </a:r>
            <a:r>
              <a:rPr lang="pt-PT" sz="2800" u="sng" dirty="0" smtClean="0">
                <a:solidFill>
                  <a:schemeClr val="tx1"/>
                </a:solidFill>
              </a:rPr>
              <a:t>                </a:t>
            </a:r>
            <a:r>
              <a:rPr lang="pt-PT" sz="2800" dirty="0" smtClean="0">
                <a:solidFill>
                  <a:schemeClr val="tx1"/>
                </a:solidFill>
              </a:rPr>
              <a:t> de uma parte da frase (neste caso, da forma verbal </a:t>
            </a:r>
            <a:r>
              <a:rPr lang="pt-PT" sz="2800" i="1" dirty="0" smtClean="0">
                <a:solidFill>
                  <a:schemeClr val="tx1"/>
                </a:solidFill>
              </a:rPr>
              <a:t>serei</a:t>
            </a:r>
            <a:r>
              <a:rPr lang="pt-PT" sz="2800" dirty="0" smtClean="0">
                <a:solidFill>
                  <a:schemeClr val="tx1"/>
                </a:solidFill>
              </a:rPr>
              <a:t>). Na última frase, a vírgula após “</a:t>
            </a:r>
            <a:r>
              <a:rPr lang="pt-PT" sz="2800" dirty="0" err="1" smtClean="0">
                <a:solidFill>
                  <a:schemeClr val="tx1"/>
                </a:solidFill>
              </a:rPr>
              <a:t>Redruth</a:t>
            </a:r>
            <a:r>
              <a:rPr lang="pt-PT" sz="2800" dirty="0" smtClean="0">
                <a:solidFill>
                  <a:schemeClr val="tx1"/>
                </a:solidFill>
              </a:rPr>
              <a:t>”, separa dois elementos de uma            </a:t>
            </a:r>
            <a:r>
              <a:rPr lang="pt-PT" sz="2800" u="sng" dirty="0" smtClean="0">
                <a:solidFill>
                  <a:schemeClr val="tx1"/>
                </a:solidFill>
              </a:rPr>
              <a:t>      </a:t>
            </a:r>
          </a:p>
          <a:p>
            <a:pPr marL="93663" indent="-11113">
              <a:buClr>
                <a:schemeClr val="accent4">
                  <a:lumMod val="50000"/>
                </a:schemeClr>
              </a:buClr>
            </a:pPr>
            <a:r>
              <a:rPr lang="pt-PT" sz="2800" u="sng" dirty="0">
                <a:solidFill>
                  <a:schemeClr val="tx1"/>
                </a:solidFill>
              </a:rPr>
              <a:t> </a:t>
            </a:r>
            <a:r>
              <a:rPr lang="pt-PT" sz="2800" u="sng" dirty="0" smtClean="0">
                <a:solidFill>
                  <a:schemeClr val="tx1"/>
                </a:solidFill>
              </a:rPr>
              <a:t>                         </a:t>
            </a:r>
            <a:r>
              <a:rPr lang="pt-PT" sz="2800" dirty="0" smtClean="0">
                <a:solidFill>
                  <a:schemeClr val="tx1"/>
                </a:solidFill>
              </a:rPr>
              <a:t> que não se encontram ligados pela conjunção coordenativa copulativa </a:t>
            </a:r>
            <a:r>
              <a:rPr lang="pt-PT" sz="2800" i="1" dirty="0" smtClean="0">
                <a:solidFill>
                  <a:schemeClr val="tx1"/>
                </a:solidFill>
              </a:rPr>
              <a:t>e</a:t>
            </a:r>
            <a:r>
              <a:rPr lang="pt-PT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8" name="Elipse 17"/>
          <p:cNvSpPr/>
          <p:nvPr/>
        </p:nvSpPr>
        <p:spPr>
          <a:xfrm>
            <a:off x="3664291" y="3539440"/>
            <a:ext cx="649738" cy="40873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a.</a:t>
            </a:r>
            <a:endParaRPr lang="pt-PT" sz="1400" b="1" dirty="0">
              <a:solidFill>
                <a:schemeClr val="tx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1928284" y="3948177"/>
            <a:ext cx="678695" cy="40873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b.</a:t>
            </a:r>
            <a:endParaRPr lang="pt-PT" sz="1400" b="1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2125412" y="4789680"/>
            <a:ext cx="649738" cy="40873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c.</a:t>
            </a:r>
            <a:endParaRPr lang="pt-PT" sz="1400" b="1" dirty="0">
              <a:solidFill>
                <a:schemeClr val="tx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143672" y="3512640"/>
            <a:ext cx="1584177" cy="43088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PT" sz="2800" b="1" dirty="0" smtClean="0">
                <a:latin typeface="Arial Narrow" panose="020B0606020202030204" pitchFamily="34" charset="0"/>
              </a:rPr>
              <a:t>vocativo</a:t>
            </a:r>
            <a:endParaRPr lang="pt-PT" sz="2800" b="1" dirty="0">
              <a:latin typeface="Arial Narrow" panose="020B060602020203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660371" y="3913200"/>
            <a:ext cx="1267277" cy="43088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PT" sz="2800" b="1" dirty="0" smtClean="0">
                <a:latin typeface="Arial Narrow" panose="020B0606020202030204" pitchFamily="34" charset="0"/>
              </a:rPr>
              <a:t>elipse</a:t>
            </a:r>
            <a:endParaRPr lang="pt-PT" sz="2800" b="1" dirty="0">
              <a:latin typeface="Arial Narrow" panose="020B060602020203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396850" y="4788342"/>
            <a:ext cx="2106861" cy="43088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PT" sz="2800" b="1" dirty="0" smtClean="0">
                <a:latin typeface="Arial Narrow" panose="020B0606020202030204" pitchFamily="34" charset="0"/>
              </a:rPr>
              <a:t>enumeração</a:t>
            </a:r>
            <a:endParaRPr lang="pt-PT" sz="2800" b="1" dirty="0">
              <a:latin typeface="Arial Narrow" panose="020B0606020202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3881" y="5858472"/>
            <a:ext cx="10306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 </a:t>
            </a:r>
            <a:r>
              <a:rPr lang="pt-PT" dirty="0" smtClean="0"/>
              <a:t>            </a:t>
            </a:r>
            <a:r>
              <a:rPr lang="pt-PT" sz="2800" dirty="0" smtClean="0"/>
              <a:t>Deves consultar e estudar as regras de pontuação.</a:t>
            </a:r>
            <a:endParaRPr lang="pt-PT" sz="2800" dirty="0"/>
          </a:p>
        </p:txBody>
      </p:sp>
      <p:pic>
        <p:nvPicPr>
          <p:cNvPr id="22" name="Imagem 2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4" y="5219229"/>
            <a:ext cx="1316416" cy="1316416"/>
          </a:xfrm>
          <a:prstGeom prst="rect">
            <a:avLst/>
          </a:prstGeom>
        </p:spPr>
      </p:pic>
      <p:sp>
        <p:nvSpPr>
          <p:cNvPr id="23" name="Retângulo 22"/>
          <p:cNvSpPr/>
          <p:nvPr/>
        </p:nvSpPr>
        <p:spPr>
          <a:xfrm rot="602520">
            <a:off x="372830" y="5363756"/>
            <a:ext cx="9375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rgbClr val="000000"/>
                </a:solidFill>
                <a:ea typeface="Times New Roman" panose="02020603050405020304" pitchFamily="18" charset="0"/>
                <a:cs typeface="FrutigerLTStd-LightCn"/>
              </a:rPr>
              <a:t>NOTA</a:t>
            </a:r>
          </a:p>
        </p:txBody>
      </p:sp>
    </p:spTree>
    <p:extLst>
      <p:ext uri="{BB962C8B-B14F-4D97-AF65-F5344CB8AC3E}">
        <p14:creationId xmlns:p14="http://schemas.microsoft.com/office/powerpoint/2010/main" val="27671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44588" y="6336642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344588" y="711718"/>
            <a:ext cx="11151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1.2. </a:t>
            </a:r>
            <a:r>
              <a:rPr lang="pt-PT" sz="2800" dirty="0" smtClean="0"/>
              <a:t>Completa o esquema seguinte, identificando as funções sintáticas desempenhadas pelos vários constituintes da frase.</a:t>
            </a:r>
            <a:endParaRPr lang="pt-PT" sz="2800" dirty="0"/>
          </a:p>
        </p:txBody>
      </p:sp>
      <p:sp>
        <p:nvSpPr>
          <p:cNvPr id="3" name="Retângulo com Único Canto Aparado 2"/>
          <p:cNvSpPr/>
          <p:nvPr/>
        </p:nvSpPr>
        <p:spPr>
          <a:xfrm>
            <a:off x="890361" y="1665825"/>
            <a:ext cx="9800597" cy="3091089"/>
          </a:xfrm>
          <a:prstGeom prst="snip1Rect">
            <a:avLst>
              <a:gd name="adj" fmla="val 11129"/>
            </a:avLst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buClr>
                <a:srgbClr val="FF0000"/>
              </a:buClr>
            </a:pPr>
            <a:endParaRPr lang="pt-PT" sz="2800" b="1" dirty="0" smtClean="0">
              <a:solidFill>
                <a:schemeClr val="tx1"/>
              </a:solidFill>
            </a:endParaRPr>
          </a:p>
          <a:p>
            <a:pPr algn="ctr">
              <a:buClr>
                <a:srgbClr val="FF0000"/>
              </a:buClr>
            </a:pPr>
            <a:r>
              <a:rPr lang="pt-PT" sz="2800" b="1" dirty="0" smtClean="0">
                <a:solidFill>
                  <a:schemeClr val="tx1"/>
                </a:solidFill>
              </a:rPr>
              <a:t>O senhor,         </a:t>
            </a:r>
            <a:r>
              <a:rPr lang="pt-PT" sz="2800" b="1" dirty="0" err="1" smtClean="0">
                <a:solidFill>
                  <a:schemeClr val="tx1"/>
                </a:solidFill>
              </a:rPr>
              <a:t>Livesey</a:t>
            </a:r>
            <a:r>
              <a:rPr lang="pt-PT" sz="2800" b="1" dirty="0" smtClean="0">
                <a:solidFill>
                  <a:schemeClr val="tx1"/>
                </a:solidFill>
              </a:rPr>
              <a:t>,         vai ser         o médico       de bordo</a:t>
            </a:r>
          </a:p>
          <a:p>
            <a:pPr algn="ctr">
              <a:buClr>
                <a:srgbClr val="FF0000"/>
              </a:buClr>
            </a:pP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32" name="Pergaminho vertical 31"/>
          <p:cNvSpPr/>
          <p:nvPr/>
        </p:nvSpPr>
        <p:spPr>
          <a:xfrm>
            <a:off x="983432" y="4102190"/>
            <a:ext cx="1556717" cy="604496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sujeito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248545" y="130082"/>
            <a:ext cx="5176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1127448" y="2311046"/>
            <a:ext cx="1512168" cy="576064"/>
          </a:xfrm>
          <a:prstGeom prst="round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3076527" y="2311046"/>
            <a:ext cx="1512168" cy="576064"/>
          </a:xfrm>
          <a:prstGeom prst="round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4938656" y="2252291"/>
            <a:ext cx="1512168" cy="576064"/>
          </a:xfrm>
          <a:prstGeom prst="round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8760296" y="2252291"/>
            <a:ext cx="1512168" cy="576064"/>
          </a:xfrm>
          <a:prstGeom prst="roundRect">
            <a:avLst/>
          </a:prstGeom>
          <a:solidFill>
            <a:schemeClr val="accent1">
              <a:alpha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6691685" y="2191365"/>
            <a:ext cx="3940819" cy="2245747"/>
          </a:xfrm>
          <a:prstGeom prst="roundRect">
            <a:avLst/>
          </a:prstGeom>
          <a:noFill/>
          <a:ln w="317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4682347" y="2031937"/>
            <a:ext cx="6154889" cy="4140505"/>
          </a:xfrm>
          <a:prstGeom prst="roundRect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4948269" y="2883166"/>
            <a:ext cx="1512168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chemeClr val="tx1"/>
                </a:solidFill>
              </a:rPr>
              <a:t>complexo verbal</a:t>
            </a:r>
            <a:endParaRPr lang="pt-PT" sz="2000" dirty="0">
              <a:solidFill>
                <a:schemeClr val="tx1"/>
              </a:solidFill>
            </a:endParaRPr>
          </a:p>
        </p:txBody>
      </p:sp>
      <p:sp>
        <p:nvSpPr>
          <p:cNvPr id="38" name="Pergaminho vertical 37"/>
          <p:cNvSpPr/>
          <p:nvPr/>
        </p:nvSpPr>
        <p:spPr>
          <a:xfrm>
            <a:off x="2855640" y="4143645"/>
            <a:ext cx="1585082" cy="521585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vocativo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39" name="Pergaminho vertical 38"/>
          <p:cNvSpPr/>
          <p:nvPr/>
        </p:nvSpPr>
        <p:spPr>
          <a:xfrm>
            <a:off x="1801644" y="5051111"/>
            <a:ext cx="1854313" cy="538129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predicado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40" name="Pergaminho vertical 39"/>
          <p:cNvSpPr/>
          <p:nvPr/>
        </p:nvSpPr>
        <p:spPr>
          <a:xfrm>
            <a:off x="5673600" y="5293972"/>
            <a:ext cx="4215011" cy="573803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predicativo do sujeito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41" name="Pergaminho vertical 40"/>
          <p:cNvSpPr/>
          <p:nvPr/>
        </p:nvSpPr>
        <p:spPr>
          <a:xfrm>
            <a:off x="8323730" y="3368555"/>
            <a:ext cx="2219371" cy="904893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b="1" dirty="0" smtClean="0">
                <a:solidFill>
                  <a:schemeClr val="tx1"/>
                </a:solidFill>
              </a:rPr>
              <a:t>modificador do nome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1415480" y="2828354"/>
            <a:ext cx="778124" cy="122360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A</a:t>
            </a:r>
            <a:endParaRPr lang="pt-PT" sz="3600" b="1" dirty="0">
              <a:solidFill>
                <a:schemeClr val="tx1"/>
              </a:solidFill>
            </a:endParaRPr>
          </a:p>
        </p:txBody>
      </p:sp>
      <p:sp>
        <p:nvSpPr>
          <p:cNvPr id="42" name="Seta para baixo 41"/>
          <p:cNvSpPr/>
          <p:nvPr/>
        </p:nvSpPr>
        <p:spPr>
          <a:xfrm>
            <a:off x="3301652" y="2828355"/>
            <a:ext cx="778124" cy="122360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B</a:t>
            </a:r>
            <a:endParaRPr lang="pt-PT" sz="3600" b="1" dirty="0">
              <a:solidFill>
                <a:schemeClr val="tx1"/>
              </a:solidFill>
            </a:endParaRPr>
          </a:p>
        </p:txBody>
      </p:sp>
      <p:sp>
        <p:nvSpPr>
          <p:cNvPr id="45" name="Seta para baixo 44"/>
          <p:cNvSpPr/>
          <p:nvPr/>
        </p:nvSpPr>
        <p:spPr>
          <a:xfrm>
            <a:off x="6853751" y="4365104"/>
            <a:ext cx="814382" cy="85685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D</a:t>
            </a:r>
            <a:endParaRPr lang="pt-PT" sz="3600" b="1" dirty="0">
              <a:solidFill>
                <a:schemeClr val="tx1"/>
              </a:solidFill>
            </a:endParaRPr>
          </a:p>
        </p:txBody>
      </p:sp>
      <p:sp>
        <p:nvSpPr>
          <p:cNvPr id="46" name="Seta para baixo 45"/>
          <p:cNvSpPr/>
          <p:nvPr/>
        </p:nvSpPr>
        <p:spPr>
          <a:xfrm>
            <a:off x="8962877" y="2784764"/>
            <a:ext cx="778124" cy="517424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E</a:t>
            </a:r>
            <a:endParaRPr lang="pt-PT" sz="3600" b="1" dirty="0">
              <a:solidFill>
                <a:schemeClr val="tx1"/>
              </a:solidFill>
            </a:endParaRPr>
          </a:p>
        </p:txBody>
      </p:sp>
      <p:sp>
        <p:nvSpPr>
          <p:cNvPr id="43" name="Seta para baixo 42"/>
          <p:cNvSpPr/>
          <p:nvPr/>
        </p:nvSpPr>
        <p:spPr>
          <a:xfrm rot="5400000">
            <a:off x="3796768" y="4792128"/>
            <a:ext cx="814382" cy="111246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3600" b="1" dirty="0" smtClean="0">
                <a:solidFill>
                  <a:schemeClr val="tx1"/>
                </a:solidFill>
              </a:rPr>
              <a:t>C</a:t>
            </a:r>
            <a:endParaRPr lang="pt-PT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7" grpId="0"/>
      <p:bldP spid="38" grpId="0" animBg="1"/>
      <p:bldP spid="39" grpId="0" animBg="1"/>
      <p:bldP spid="40" grpId="0" animBg="1"/>
      <p:bldP spid="41" grpId="0" animBg="1"/>
      <p:bldP spid="7" grpId="0" animBg="1"/>
      <p:bldP spid="42" grpId="0" animBg="1"/>
      <p:bldP spid="45" grpId="0" animBg="1"/>
      <p:bldP spid="46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5176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56332" y="739488"/>
            <a:ext cx="11320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1.3. </a:t>
            </a:r>
            <a:r>
              <a:rPr lang="pt-PT" sz="2800" dirty="0" smtClean="0"/>
              <a:t>Reescreve a última frase do excerto transcrito em </a:t>
            </a:r>
            <a:r>
              <a:rPr lang="pt-PT" sz="2800" b="1" dirty="0" smtClean="0"/>
              <a:t>1.</a:t>
            </a:r>
            <a:r>
              <a:rPr lang="pt-PT" sz="2800" dirty="0" smtClean="0"/>
              <a:t>,substituindo o complemento direto pelo pronome pessoal correspondente.</a:t>
            </a:r>
            <a:endParaRPr lang="pt-PT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14</a:t>
            </a:fld>
            <a:endParaRPr lang="pt-PT" dirty="0"/>
          </a:p>
        </p:txBody>
      </p:sp>
      <p:sp>
        <p:nvSpPr>
          <p:cNvPr id="22" name="Pergaminho horizontal 21"/>
          <p:cNvSpPr/>
          <p:nvPr/>
        </p:nvSpPr>
        <p:spPr>
          <a:xfrm>
            <a:off x="1008539" y="1741130"/>
            <a:ext cx="10260575" cy="1316952"/>
          </a:xfrm>
          <a:prstGeom prst="horizont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algn="just">
              <a:tabLst>
                <a:tab pos="9961563" algn="l"/>
              </a:tabLst>
            </a:pPr>
            <a:r>
              <a:rPr lang="pt-PT" sz="2800" dirty="0" smtClean="0">
                <a:solidFill>
                  <a:schemeClr val="tx1"/>
                </a:solidFill>
              </a:rPr>
              <a:t>“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Levaremos, também,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Redruth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, Joyce e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Hunter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.</a:t>
            </a:r>
            <a:r>
              <a:rPr lang="pt-PT" sz="2800" dirty="0" smtClean="0">
                <a:solidFill>
                  <a:schemeClr val="tx1"/>
                </a:solidFill>
              </a:rPr>
              <a:t>”  </a:t>
            </a:r>
            <a:r>
              <a:rPr lang="pt-PT" sz="2800" dirty="0" err="1" smtClean="0">
                <a:solidFill>
                  <a:schemeClr val="tx1"/>
                </a:solidFill>
              </a:rPr>
              <a:t>ll</a:t>
            </a:r>
            <a:r>
              <a:rPr lang="pt-PT" sz="2800" dirty="0" smtClean="0">
                <a:solidFill>
                  <a:schemeClr val="tx1"/>
                </a:solidFill>
              </a:rPr>
              <a:t>. 33-34)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219417" y="3394858"/>
            <a:ext cx="10166522" cy="523220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Levá-los-emos também.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219417" y="4306273"/>
            <a:ext cx="10166522" cy="523220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Também os levaremos.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4871864" y="2204864"/>
            <a:ext cx="4032448" cy="430887"/>
          </a:xfrm>
          <a:prstGeom prst="rect">
            <a:avLst/>
          </a:prstGeom>
          <a:solidFill>
            <a:srgbClr val="FFFF00">
              <a:alpha val="54000"/>
            </a:srgbClr>
          </a:solidFill>
        </p:spPr>
        <p:txBody>
          <a:bodyPr wrap="square" lIns="0" tIns="0" rIns="0" bIns="0">
            <a:spAutoFit/>
          </a:bodyPr>
          <a:lstStyle/>
          <a:p>
            <a:endParaRPr lang="pt-P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791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14857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5176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Conhecimento Explícito da Língua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256332" y="739488"/>
            <a:ext cx="11320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1.4. </a:t>
            </a:r>
            <a:r>
              <a:rPr lang="pt-PT" sz="2800" dirty="0" smtClean="0"/>
              <a:t>Identifica o tipo de sujeito de cada uma das frases que constituem o excerto.</a:t>
            </a:r>
            <a:endParaRPr lang="pt-PT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9643-2EE3-4D5C-BD0A-832DFA8610EC}" type="slidenum">
              <a:rPr lang="pt-PT" smtClean="0"/>
              <a:t>15</a:t>
            </a:fld>
            <a:endParaRPr lang="pt-PT" dirty="0"/>
          </a:p>
        </p:txBody>
      </p:sp>
      <p:sp>
        <p:nvSpPr>
          <p:cNvPr id="22" name="Pergaminho horizontal 21"/>
          <p:cNvSpPr/>
          <p:nvPr/>
        </p:nvSpPr>
        <p:spPr>
          <a:xfrm>
            <a:off x="767408" y="1508929"/>
            <a:ext cx="10404591" cy="1411716"/>
          </a:xfrm>
          <a:prstGeom prst="horizont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algn="just">
              <a:tabLst>
                <a:tab pos="9961563" algn="l"/>
              </a:tabLst>
            </a:pPr>
            <a:r>
              <a:rPr lang="pt-PT" sz="2400" dirty="0">
                <a:solidFill>
                  <a:schemeClr val="tx1"/>
                </a:solidFill>
              </a:rPr>
              <a:t>“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O 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senhor, </a:t>
            </a:r>
            <a:r>
              <a:rPr lang="pt-PT" sz="2400" dirty="0" err="1" smtClean="0">
                <a:solidFill>
                  <a:schemeClr val="tx1"/>
                </a:solidFill>
                <a:latin typeface="Segoe Print" panose="02000600000000000000" pitchFamily="2" charset="0"/>
              </a:rPr>
              <a:t>Livesey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, 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vai ser o médico de bordo; eu, o almirante. Levaremos</a:t>
            </a:r>
            <a:r>
              <a:rPr lang="pt-PT" sz="240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, também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, </a:t>
            </a:r>
            <a:r>
              <a:rPr lang="pt-PT" sz="2400" dirty="0" err="1">
                <a:solidFill>
                  <a:schemeClr val="tx1"/>
                </a:solidFill>
                <a:latin typeface="Segoe Print" panose="02000600000000000000" pitchFamily="2" charset="0"/>
              </a:rPr>
              <a:t>Redruth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, Joyce e </a:t>
            </a:r>
            <a:r>
              <a:rPr lang="pt-PT" sz="2400" dirty="0" err="1">
                <a:solidFill>
                  <a:schemeClr val="tx1"/>
                </a:solidFill>
                <a:latin typeface="Segoe Print" panose="02000600000000000000" pitchFamily="2" charset="0"/>
              </a:rPr>
              <a:t>Hunter</a:t>
            </a:r>
            <a:r>
              <a:rPr lang="pt-PT" sz="2400" dirty="0">
                <a:solidFill>
                  <a:schemeClr val="tx1"/>
                </a:solidFill>
                <a:latin typeface="Segoe Print" panose="02000600000000000000" pitchFamily="2" charset="0"/>
              </a:rPr>
              <a:t>.</a:t>
            </a:r>
            <a:r>
              <a:rPr lang="pt-PT" sz="2400" dirty="0">
                <a:solidFill>
                  <a:schemeClr val="tx1"/>
                </a:solidFill>
              </a:rPr>
              <a:t>”  </a:t>
            </a:r>
            <a:r>
              <a:rPr lang="pt-PT" sz="2400" dirty="0" err="1">
                <a:solidFill>
                  <a:schemeClr val="tx1"/>
                </a:solidFill>
              </a:rPr>
              <a:t>ll</a:t>
            </a:r>
            <a:r>
              <a:rPr lang="pt-PT" sz="2400" dirty="0">
                <a:solidFill>
                  <a:schemeClr val="tx1"/>
                </a:solidFill>
              </a:rPr>
              <a:t>. 32-34)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391375" y="3101408"/>
            <a:ext cx="2496481" cy="954107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1ª frase:</a:t>
            </a:r>
          </a:p>
          <a:p>
            <a:pPr algn="just"/>
            <a:r>
              <a:rPr lang="pt-PT" sz="2800" dirty="0" smtClean="0"/>
              <a:t>Sujeito simples.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680176" y="3065491"/>
            <a:ext cx="2251270" cy="954107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2ª frase:</a:t>
            </a:r>
          </a:p>
          <a:p>
            <a:pPr algn="just"/>
            <a:r>
              <a:rPr lang="pt-PT" sz="2800" dirty="0" smtClean="0">
                <a:latin typeface="Arial Narrow" panose="020B0606020202030204" pitchFamily="34" charset="0"/>
              </a:rPr>
              <a:t>Sujeito simples</a:t>
            </a:r>
            <a:endParaRPr lang="pt-PT" sz="11500" dirty="0">
              <a:latin typeface="Arial Narrow" panose="020B060602020203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324585" y="1808595"/>
            <a:ext cx="1512168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r>
              <a:rPr lang="pt-PT" sz="2400" b="1" dirty="0">
                <a:latin typeface="Segoe Print" panose="02000600000000000000" pitchFamily="2" charset="0"/>
              </a:rPr>
              <a:t>O </a:t>
            </a:r>
            <a:r>
              <a:rPr lang="pt-PT" sz="2400" b="1" dirty="0" smtClean="0">
                <a:latin typeface="Segoe Print" panose="02000600000000000000" pitchFamily="2" charset="0"/>
              </a:rPr>
              <a:t>senhor,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8472264" y="1836492"/>
            <a:ext cx="434280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r>
              <a:rPr lang="pt-PT" sz="2400" b="1" dirty="0" smtClean="0">
                <a:latin typeface="Segoe Print" panose="02000600000000000000" pitchFamily="2" charset="0"/>
              </a:rPr>
              <a:t>eu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2639616" y="2177927"/>
            <a:ext cx="0" cy="876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H="1">
            <a:off x="8812168" y="2173752"/>
            <a:ext cx="576" cy="8569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5080071" y="3234882"/>
            <a:ext cx="1713929" cy="954107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3ª frase:</a:t>
            </a:r>
          </a:p>
          <a:p>
            <a:pPr algn="just"/>
            <a:r>
              <a:rPr lang="pt-PT" sz="2800" dirty="0" smtClean="0">
                <a:latin typeface="Arial Narrow" panose="020B0606020202030204" pitchFamily="34" charset="0"/>
              </a:rPr>
              <a:t>Sujeito nulo</a:t>
            </a:r>
            <a:endParaRPr lang="pt-PT" sz="11500" dirty="0">
              <a:latin typeface="Arial Narrow" panose="020B0606020202030204" pitchFamily="34" charset="0"/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1247359" y="2487155"/>
            <a:ext cx="4064965" cy="747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79050" y="4122269"/>
            <a:ext cx="11320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>
              <a:buClr>
                <a:srgbClr val="FF0000"/>
              </a:buClr>
            </a:pPr>
            <a:r>
              <a:rPr lang="pt-PT" sz="2800" b="1" dirty="0" smtClean="0"/>
              <a:t>1.4.1. </a:t>
            </a:r>
            <a:r>
              <a:rPr lang="pt-PT" sz="2800" dirty="0" smtClean="0"/>
              <a:t>Reescreve a primeira frase do excerto, substituindo o sujeito simples presente por um sujeito composto. </a:t>
            </a:r>
            <a:endParaRPr lang="pt-PT" sz="28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005477" y="5152951"/>
            <a:ext cx="10166522" cy="523220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 smtClean="0"/>
              <a:t>O senhor, </a:t>
            </a:r>
            <a:r>
              <a:rPr lang="pt-PT" sz="2800" dirty="0" err="1" smtClean="0"/>
              <a:t>Livesey</a:t>
            </a:r>
            <a:r>
              <a:rPr lang="pt-PT" sz="2800" dirty="0" smtClean="0"/>
              <a:t>, e eu vamos ser </a:t>
            </a:r>
            <a:r>
              <a:rPr lang="pt-PT" sz="2800" dirty="0" smtClean="0"/>
              <a:t>o médico </a:t>
            </a:r>
            <a:r>
              <a:rPr lang="pt-PT" sz="2800" dirty="0" smtClean="0"/>
              <a:t>de </a:t>
            </a:r>
            <a:r>
              <a:rPr lang="pt-PT" sz="2800" dirty="0" smtClean="0"/>
              <a:t>bordo e o almirante.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109456" y="5234561"/>
            <a:ext cx="1476000" cy="36000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r>
              <a:rPr lang="pt-PT" sz="2400" b="1" dirty="0">
                <a:latin typeface="Segoe Print" panose="02000600000000000000" pitchFamily="2" charset="0"/>
              </a:rPr>
              <a:t>O </a:t>
            </a:r>
            <a:r>
              <a:rPr lang="pt-PT" sz="2400" b="1" dirty="0" smtClean="0">
                <a:latin typeface="Segoe Print" panose="02000600000000000000" pitchFamily="2" charset="0"/>
              </a:rPr>
              <a:t>senhor,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tângulo 29"/>
          <p:cNvSpPr/>
          <p:nvPr/>
        </p:nvSpPr>
        <p:spPr>
          <a:xfrm flipH="1">
            <a:off x="3935760" y="5257139"/>
            <a:ext cx="432048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r>
              <a:rPr lang="pt-PT" sz="2400" b="1" dirty="0" smtClean="0">
                <a:latin typeface="Segoe Print" panose="02000600000000000000" pitchFamily="2" charset="0"/>
              </a:rPr>
              <a:t>eu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019456" y="2205824"/>
            <a:ext cx="180000" cy="383786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pPr algn="r"/>
            <a:r>
              <a:rPr lang="pt-PT" sz="2400" b="1" dirty="0" smtClean="0">
                <a:latin typeface="Segoe Print" panose="02000600000000000000" pitchFamily="2" charset="0"/>
              </a:rPr>
              <a:t>x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106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4" grpId="0" animBg="1"/>
      <p:bldP spid="15" grpId="0" animBg="1"/>
      <p:bldP spid="18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62" y="4051142"/>
            <a:ext cx="10657184" cy="239886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711624" y="187963"/>
            <a:ext cx="8471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Informação sobre a obra </a:t>
            </a:r>
            <a:r>
              <a:rPr lang="pt-PT" sz="2400" b="1" i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Ilha do Tesouro</a:t>
            </a:r>
            <a:r>
              <a:rPr lang="pt-PT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, de Robert Louis </a:t>
            </a:r>
            <a:r>
              <a:rPr lang="pt-PT" sz="2400" b="1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Stevenson</a:t>
            </a:r>
            <a:endParaRPr lang="pt-PT" sz="24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7" name="Pergaminho horizontal 6"/>
          <p:cNvSpPr/>
          <p:nvPr/>
        </p:nvSpPr>
        <p:spPr>
          <a:xfrm>
            <a:off x="263353" y="176875"/>
            <a:ext cx="11636114" cy="4116221"/>
          </a:xfrm>
          <a:prstGeom prst="horizont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algn="just">
              <a:tabLst>
                <a:tab pos="9961563" algn="l"/>
              </a:tabLst>
            </a:pPr>
            <a:r>
              <a:rPr lang="pt-PT" sz="2800" dirty="0">
                <a:solidFill>
                  <a:schemeClr val="tx1"/>
                </a:solidFill>
              </a:rPr>
              <a:t>No tempo dos piratas e das grandes caravelas, Jim Hawkins anda à procura de um tesouro enterrado pelo famoso pirata Capitão Flint. Essa é a história de </a:t>
            </a:r>
            <a:r>
              <a:rPr lang="pt-PT" sz="2800" i="1" dirty="0">
                <a:solidFill>
                  <a:schemeClr val="tx1"/>
                </a:solidFill>
              </a:rPr>
              <a:t>A Ilha do Tesouro</a:t>
            </a:r>
            <a:r>
              <a:rPr lang="pt-PT" sz="2800" dirty="0" smtClean="0">
                <a:solidFill>
                  <a:schemeClr val="tx1"/>
                </a:solidFill>
              </a:rPr>
              <a:t>, narrada </a:t>
            </a:r>
            <a:r>
              <a:rPr lang="pt-PT" sz="2800" dirty="0">
                <a:solidFill>
                  <a:schemeClr val="tx1"/>
                </a:solidFill>
              </a:rPr>
              <a:t>pelo jovem aventureiro. </a:t>
            </a:r>
            <a:r>
              <a:rPr lang="pt-PT" sz="2800" i="1" dirty="0">
                <a:solidFill>
                  <a:schemeClr val="tx1"/>
                </a:solidFill>
              </a:rPr>
              <a:t>A Ilha do Tesouro </a:t>
            </a:r>
            <a:r>
              <a:rPr lang="pt-PT" sz="2800" dirty="0">
                <a:solidFill>
                  <a:schemeClr val="tx1"/>
                </a:solidFill>
              </a:rPr>
              <a:t>é o arquétipo dos romances de aventuras. Mas foi o relato de </a:t>
            </a:r>
            <a:r>
              <a:rPr lang="pt-PT" sz="2800" dirty="0" err="1">
                <a:solidFill>
                  <a:schemeClr val="tx1"/>
                </a:solidFill>
              </a:rPr>
              <a:t>Stevenson</a:t>
            </a:r>
            <a:r>
              <a:rPr lang="pt-PT" sz="2800" dirty="0">
                <a:solidFill>
                  <a:schemeClr val="tx1"/>
                </a:solidFill>
              </a:rPr>
              <a:t>, com Long John </a:t>
            </a:r>
            <a:r>
              <a:rPr lang="pt-PT" sz="2800" dirty="0" err="1">
                <a:solidFill>
                  <a:schemeClr val="tx1"/>
                </a:solidFill>
              </a:rPr>
              <a:t>Silver</a:t>
            </a:r>
            <a:r>
              <a:rPr lang="pt-PT" sz="2800" dirty="0">
                <a:solidFill>
                  <a:schemeClr val="tx1"/>
                </a:solidFill>
              </a:rPr>
              <a:t> de perna de pau, tricórnio </a:t>
            </a:r>
            <a:r>
              <a:rPr lang="pt-PT" sz="2800" dirty="0" smtClean="0">
                <a:solidFill>
                  <a:schemeClr val="tx1"/>
                </a:solidFill>
              </a:rPr>
              <a:t>na cabeça </a:t>
            </a:r>
            <a:r>
              <a:rPr lang="pt-PT" sz="2800" dirty="0">
                <a:solidFill>
                  <a:schemeClr val="tx1"/>
                </a:solidFill>
              </a:rPr>
              <a:t>e duas pistolas à cintura, que entrou na memória coletiva e marcou gerações de leitores</a:t>
            </a:r>
            <a:r>
              <a:rPr lang="pt-PT" sz="2800" dirty="0" smtClean="0">
                <a:solidFill>
                  <a:schemeClr val="tx1"/>
                </a:solidFill>
              </a:rPr>
              <a:t>.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9383688" y="3760826"/>
            <a:ext cx="2808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001A4D"/>
                </a:solidFill>
                <a:latin typeface="FrutigerLTStd-LightCn"/>
              </a:rPr>
              <a:t>Da </a:t>
            </a:r>
            <a:r>
              <a:rPr lang="pt-PT" sz="2000" b="1" dirty="0">
                <a:solidFill>
                  <a:srgbClr val="001A4D"/>
                </a:solidFill>
                <a:latin typeface="FrutigerLTStd-LightCn"/>
              </a:rPr>
              <a:t>badana do livro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114002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35" y="722859"/>
            <a:ext cx="8808851" cy="5226421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91344" y="72748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Pré-leitura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91344" y="55009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pt-PT" sz="2800" b="1" dirty="0" smtClean="0"/>
              <a:t>1. Observa o mapa.</a:t>
            </a:r>
            <a:endParaRPr lang="pt-PT" sz="2800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91344" y="1246079"/>
            <a:ext cx="3096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2313" indent="-722313"/>
            <a:r>
              <a:rPr lang="pt-PT" sz="2800" b="1" dirty="0" smtClean="0"/>
              <a:t>1.1.  Descobre o local onde se encontra escondido o tesouro, seguindo as pistas.</a:t>
            </a:r>
            <a:endParaRPr lang="pt-PT" sz="2800" b="1" dirty="0"/>
          </a:p>
        </p:txBody>
      </p:sp>
    </p:spTree>
    <p:extLst>
      <p:ext uri="{BB962C8B-B14F-4D97-AF65-F5344CB8AC3E}">
        <p14:creationId xmlns:p14="http://schemas.microsoft.com/office/powerpoint/2010/main" val="400221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748" y="560927"/>
            <a:ext cx="9590710" cy="5690309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8545" y="130082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Pré-leitura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78714" y="650892"/>
            <a:ext cx="3096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PT" sz="2800" b="1" dirty="0" smtClean="0"/>
              <a:t>a sudoeste do Paraíso dos Papagaios</a:t>
            </a:r>
            <a:endParaRPr lang="pt-PT" sz="2800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918650" y="1770547"/>
            <a:ext cx="1417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latin typeface="Arial Narrow" panose="020B0606020202030204" pitchFamily="34" charset="0"/>
              </a:rPr>
              <a:t>Paraíso dos Papagaios</a:t>
            </a:r>
            <a:endParaRPr lang="pt-PT" sz="1600" b="1" dirty="0"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97574" y="2054230"/>
            <a:ext cx="23168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PT" sz="2800" b="1" dirty="0" smtClean="0"/>
              <a:t>a sul da Enseada dos </a:t>
            </a:r>
            <a:r>
              <a:rPr lang="pt-PT" sz="2800" b="1" dirty="0" err="1" smtClean="0"/>
              <a:t>Contraban-distas</a:t>
            </a:r>
            <a:endParaRPr lang="pt-PT" sz="28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712103" y="179102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latin typeface="Arial Narrow" panose="020B0606020202030204" pitchFamily="34" charset="0"/>
              </a:rPr>
              <a:t>Enseada dos Contrabandistas</a:t>
            </a:r>
            <a:endParaRPr lang="pt-PT" sz="1600" b="1" dirty="0">
              <a:latin typeface="Arial Narrow" panose="020B060602020203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78714" y="3806841"/>
            <a:ext cx="23168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PT" sz="2800" b="1" dirty="0" smtClean="0"/>
              <a:t>a noroeste da Ilha das Cabeças Cortadas</a:t>
            </a:r>
            <a:endParaRPr lang="pt-PT" sz="2800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8265114" y="4505022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latin typeface="Arial Narrow" panose="020B0606020202030204" pitchFamily="34" charset="0"/>
              </a:rPr>
              <a:t>Ilha das </a:t>
            </a:r>
          </a:p>
          <a:p>
            <a:pPr algn="ctr"/>
            <a:r>
              <a:rPr lang="pt-PT" sz="1600" b="1" dirty="0" smtClean="0">
                <a:latin typeface="Arial Narrow" panose="020B0606020202030204" pitchFamily="34" charset="0"/>
              </a:rPr>
              <a:t>Cabeças </a:t>
            </a:r>
          </a:p>
          <a:p>
            <a:pPr algn="ctr"/>
            <a:r>
              <a:rPr lang="pt-PT" sz="1600" b="1" dirty="0" smtClean="0">
                <a:latin typeface="Arial Narrow" panose="020B0606020202030204" pitchFamily="34" charset="0"/>
              </a:rPr>
              <a:t>Cortadas</a:t>
            </a:r>
            <a:endParaRPr lang="pt-PT" sz="1600" b="1" dirty="0">
              <a:latin typeface="Arial Narrow" panose="020B0606020202030204" pitchFamily="34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7411332" y="2396601"/>
            <a:ext cx="1014636" cy="100948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6613813" y="2342038"/>
            <a:ext cx="0" cy="79893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H="1" flipV="1">
            <a:off x="7185114" y="4404319"/>
            <a:ext cx="1080000" cy="6209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5735886" y="3833685"/>
            <a:ext cx="1056119" cy="73866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latin typeface="Arial Rounded MT Bold" panose="020F0704030504030204" pitchFamily="34" charset="0"/>
              </a:rPr>
              <a:t>Foz do Homem </a:t>
            </a:r>
            <a:endParaRPr lang="pt-PT" sz="1400" b="1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pt-PT" sz="1400" b="1" dirty="0" smtClean="0">
                <a:latin typeface="Arial Rounded MT Bold" panose="020F0704030504030204" pitchFamily="34" charset="0"/>
              </a:rPr>
              <a:t>Morto</a:t>
            </a:r>
            <a:endParaRPr lang="pt-PT" sz="1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8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78714" y="650892"/>
            <a:ext cx="11720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/>
              <a:t>1. Todo o texto se desenrola em torno do mapa da ilha.</a:t>
            </a:r>
            <a:endParaRPr lang="pt-PT" sz="2800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23391" y="1141647"/>
            <a:ext cx="11017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1.1. </a:t>
            </a:r>
            <a:r>
              <a:rPr lang="pt-PT" sz="2800" dirty="0" smtClean="0"/>
              <a:t>Seleciona as únicas três alíneas referentes a tipos de informação geográfica que não são fornecidos pelo mapa.</a:t>
            </a:r>
            <a:endParaRPr lang="pt-PT" sz="28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346520" y="2461045"/>
            <a:ext cx="46805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Dimensões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Coordenadas geográficas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Curvas de nível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Elevações montanhosas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Rios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Lagoas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Enseadas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r>
              <a:rPr lang="pt-PT" sz="2800" b="1" dirty="0" smtClean="0"/>
              <a:t>Portos </a:t>
            </a:r>
            <a:endParaRPr lang="pt-PT" sz="2800" b="1" dirty="0"/>
          </a:p>
        </p:txBody>
      </p:sp>
      <p:sp>
        <p:nvSpPr>
          <p:cNvPr id="8" name="Retângulo 7"/>
          <p:cNvSpPr/>
          <p:nvPr/>
        </p:nvSpPr>
        <p:spPr>
          <a:xfrm>
            <a:off x="1873609" y="3301951"/>
            <a:ext cx="24378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>
                <a:solidFill>
                  <a:srgbClr val="FF0000"/>
                </a:solidFill>
              </a:rPr>
              <a:t>Curvas de nível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873609" y="4149687"/>
            <a:ext cx="809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>
                <a:solidFill>
                  <a:srgbClr val="FF0000"/>
                </a:solidFill>
              </a:rPr>
              <a:t>Rios</a:t>
            </a:r>
            <a:endParaRPr lang="pt-PT" sz="2800" b="1" dirty="0">
              <a:solidFill>
                <a:srgbClr val="FF0000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1873608" y="4596034"/>
            <a:ext cx="1194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>
                <a:solidFill>
                  <a:srgbClr val="FF0000"/>
                </a:solidFill>
              </a:rPr>
              <a:t>Lagoas</a:t>
            </a:r>
            <a:endParaRPr lang="pt-P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12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78714" y="650892"/>
            <a:ext cx="11720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/>
              <a:t>2. “A forma era a de um dragão gordo, de pé” </a:t>
            </a:r>
            <a:r>
              <a:rPr lang="pt-PT" sz="2800" b="1" dirty="0" smtClean="0">
                <a:solidFill>
                  <a:schemeClr val="accent1">
                    <a:lumMod val="75000"/>
                  </a:schemeClr>
                </a:solidFill>
              </a:rPr>
              <a:t>(ll.7-8) 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23390" y="1141647"/>
            <a:ext cx="11444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2.1. </a:t>
            </a:r>
            <a:r>
              <a:rPr lang="pt-PT" sz="2800" dirty="0" smtClean="0"/>
              <a:t>Seleciona a alínea que evidencia o valor simbólico do dragão, neste texto.</a:t>
            </a:r>
            <a:endParaRPr lang="pt-PT" sz="28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884570" y="2061423"/>
            <a:ext cx="7257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buClr>
                <a:srgbClr val="FF0000"/>
              </a:buClr>
              <a:buAutoNum type="alphaLcParenR"/>
            </a:pPr>
            <a:r>
              <a:rPr lang="pt-PT" sz="2800" b="1" dirty="0" smtClean="0"/>
              <a:t>Forças demoníacas</a:t>
            </a:r>
          </a:p>
          <a:p>
            <a:pPr marL="514350" indent="-514350">
              <a:spcBef>
                <a:spcPts val="1200"/>
              </a:spcBef>
              <a:buClr>
                <a:srgbClr val="FF0000"/>
              </a:buClr>
              <a:buAutoNum type="alphaLcParenR"/>
            </a:pPr>
            <a:r>
              <a:rPr lang="pt-PT" sz="2800" b="1" dirty="0" smtClean="0"/>
              <a:t>Princípios opostos (feminino e masculino) </a:t>
            </a:r>
          </a:p>
          <a:p>
            <a:pPr marL="514350" indent="-514350">
              <a:spcBef>
                <a:spcPts val="1200"/>
              </a:spcBef>
              <a:buClr>
                <a:srgbClr val="FF0000"/>
              </a:buClr>
              <a:buAutoNum type="alphaLcParenR"/>
            </a:pPr>
            <a:r>
              <a:rPr lang="pt-PT" sz="2800" b="1" dirty="0" smtClean="0"/>
              <a:t>Caos </a:t>
            </a:r>
          </a:p>
          <a:p>
            <a:pPr marL="514350" indent="-514350">
              <a:spcBef>
                <a:spcPts val="1200"/>
              </a:spcBef>
              <a:buClr>
                <a:srgbClr val="FF0000"/>
              </a:buClr>
              <a:buAutoNum type="alphaLcParenR"/>
            </a:pPr>
            <a:r>
              <a:rPr lang="pt-PT" sz="2800" b="1" dirty="0" smtClean="0"/>
              <a:t>Poder e riqueza</a:t>
            </a:r>
          </a:p>
          <a:p>
            <a:pPr marL="514350" indent="-514350">
              <a:spcBef>
                <a:spcPts val="1200"/>
              </a:spcBef>
              <a:buClr>
                <a:srgbClr val="FF0000"/>
              </a:buClr>
              <a:buAutoNum type="alphaLcParenR"/>
            </a:pPr>
            <a:r>
              <a:rPr lang="pt-PT" sz="2800" b="1" dirty="0" smtClean="0"/>
              <a:t>Fertilidade</a:t>
            </a:r>
            <a:endParaRPr lang="pt-PT" sz="2800" b="1" dirty="0"/>
          </a:p>
        </p:txBody>
      </p:sp>
      <p:sp>
        <p:nvSpPr>
          <p:cNvPr id="8" name="Retângulo 7"/>
          <p:cNvSpPr/>
          <p:nvPr/>
        </p:nvSpPr>
        <p:spPr>
          <a:xfrm>
            <a:off x="2423592" y="3789040"/>
            <a:ext cx="2503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>
                <a:solidFill>
                  <a:srgbClr val="FF0000"/>
                </a:solidFill>
              </a:rPr>
              <a:t>Poder e riqueza</a:t>
            </a:r>
            <a:endParaRPr lang="pt-PT" sz="2800" b="1" dirty="0">
              <a:solidFill>
                <a:srgbClr val="FF000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50678" y="4878090"/>
            <a:ext cx="933669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PT" sz="2400" dirty="0" smtClean="0">
                <a:solidFill>
                  <a:srgbClr val="001A4D"/>
                </a:solidFill>
                <a:latin typeface="FrutigerLTStd-LightCn"/>
              </a:rPr>
              <a:t>O </a:t>
            </a:r>
            <a:r>
              <a:rPr lang="pt-PT" sz="2400" dirty="0">
                <a:solidFill>
                  <a:srgbClr val="001A4D"/>
                </a:solidFill>
                <a:latin typeface="FrutigerLTStd-LightCn"/>
              </a:rPr>
              <a:t>dragão simboliza o poder e a riqueza. Nas lendas medievais (como a de Siegfried), os dragões guardavam fabulosos tesouros. O facto de a ilha ter a forma de um </a:t>
            </a:r>
            <a:r>
              <a:rPr lang="pt-PT" sz="2400" dirty="0" smtClean="0">
                <a:solidFill>
                  <a:srgbClr val="001A4D"/>
                </a:solidFill>
                <a:latin typeface="FrutigerLTStd-LightCn"/>
              </a:rPr>
              <a:t>dragão está </a:t>
            </a:r>
            <a:r>
              <a:rPr lang="pt-PT" sz="2400" dirty="0">
                <a:solidFill>
                  <a:srgbClr val="001A4D"/>
                </a:solidFill>
                <a:latin typeface="FrutigerLTStd-LightCn"/>
              </a:rPr>
              <a:t>de acordo com o teor daquilo que encerra, um tesouro.</a:t>
            </a:r>
            <a:endParaRPr lang="pt-PT" sz="2400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73" y="4678064"/>
            <a:ext cx="1624697" cy="1682452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 rot="641686">
            <a:off x="605881" y="4859131"/>
            <a:ext cx="11042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600" b="1" dirty="0">
                <a:solidFill>
                  <a:srgbClr val="000000"/>
                </a:solidFill>
                <a:ea typeface="Times New Roman" panose="02020603050405020304" pitchFamily="18" charset="0"/>
                <a:cs typeface="FrutigerLTStd-LightCn"/>
              </a:rPr>
              <a:t>NOTA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772" y="5292263"/>
            <a:ext cx="1355513" cy="135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9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67436" y="1274330"/>
            <a:ext cx="11720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pt-PT" sz="2800" b="1" dirty="0" smtClean="0"/>
              <a:t>3. O mapa tem anotações escritas com duas caligrafias diferentes.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41173" y="1844824"/>
            <a:ext cx="10639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3.1. </a:t>
            </a:r>
            <a:r>
              <a:rPr lang="pt-PT" sz="2800" dirty="0" smtClean="0"/>
              <a:t>Caracteriza-as, referindo a quem pertencem.</a:t>
            </a:r>
            <a:endParaRPr lang="pt-PT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271463" y="2708920"/>
            <a:ext cx="10009113" cy="1384995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800" dirty="0"/>
              <a:t>Havia anotações mais antigas, escritas a vermelho com uma letra miudinha, clara e firme, assinadas por J. F. e anotações mais recentes, em caligrafia hesitante, </a:t>
            </a:r>
            <a:r>
              <a:rPr lang="pt-PT" sz="2800" dirty="0" smtClean="0"/>
              <a:t>pertencentes ao </a:t>
            </a:r>
            <a:r>
              <a:rPr lang="pt-PT" sz="2800" dirty="0"/>
              <a:t>capitão.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11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</a:t>
            </a:r>
            <a:r>
              <a:rPr lang="pt-BR" sz="3800" dirty="0" smtClean="0">
                <a:latin typeface="Segoe Print" panose="02000600000000000000" pitchFamily="2" charset="0"/>
              </a:rPr>
              <a:t> </a:t>
            </a:r>
            <a:r>
              <a:rPr lang="pt-BR" sz="3800" b="1" dirty="0" smtClean="0">
                <a:latin typeface="Segoe Print" panose="02000600000000000000" pitchFamily="2" charset="0"/>
              </a:rPr>
              <a:t>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288357" y="1124744"/>
            <a:ext cx="117207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Clr>
                <a:srgbClr val="FF0000"/>
              </a:buClr>
            </a:pPr>
            <a:r>
              <a:rPr lang="pt-PT" sz="2800" b="1" dirty="0" smtClean="0"/>
              <a:t>4. A mensagem presente nas costas do mapa suscita diferentes reações no narrador e nos seus companheiros.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23387" y="2348880"/>
            <a:ext cx="11444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4.1. </a:t>
            </a:r>
            <a:r>
              <a:rPr lang="pt-PT" sz="2800" dirty="0" smtClean="0"/>
              <a:t>Indica-as, justificando a tua resposta com frases do texto.</a:t>
            </a:r>
            <a:endParaRPr lang="pt-PT" sz="28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271464" y="3140968"/>
            <a:ext cx="10009112" cy="1815882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O narrador não compreendeu a mensagem (</a:t>
            </a:r>
            <a:r>
              <a:rPr lang="pt-PT" sz="2800" i="1" dirty="0"/>
              <a:t>“para mim, sem pés nem cabeça” </a:t>
            </a:r>
            <a:r>
              <a:rPr lang="pt-PT" sz="2800" dirty="0" smtClean="0"/>
              <a:t>– </a:t>
            </a:r>
            <a:r>
              <a:rPr lang="pt-PT" sz="2800" dirty="0" err="1" smtClean="0"/>
              <a:t>ll</a:t>
            </a:r>
            <a:r>
              <a:rPr lang="pt-PT" sz="2800" dirty="0"/>
              <a:t>. 25-26); no entanto, o fidalgo e o Dr. </a:t>
            </a:r>
            <a:r>
              <a:rPr lang="pt-PT" sz="2800" dirty="0" err="1"/>
              <a:t>Livesey</a:t>
            </a:r>
            <a:r>
              <a:rPr lang="pt-PT" sz="2800" dirty="0"/>
              <a:t> alcançaram a sua importância, </a:t>
            </a:r>
            <a:r>
              <a:rPr lang="pt-PT" sz="2800" dirty="0" smtClean="0"/>
              <a:t>tendo ficado </a:t>
            </a:r>
            <a:r>
              <a:rPr lang="pt-PT" sz="2800" dirty="0"/>
              <a:t>muito contentes (</a:t>
            </a:r>
            <a:r>
              <a:rPr lang="pt-PT" sz="2800" i="1" dirty="0"/>
              <a:t>“encheu o fidalgo e o Dr. </a:t>
            </a:r>
            <a:r>
              <a:rPr lang="pt-PT" sz="2800" i="1" dirty="0" err="1"/>
              <a:t>Livesey</a:t>
            </a:r>
            <a:r>
              <a:rPr lang="pt-PT" sz="2800" i="1" dirty="0"/>
              <a:t> de alegria</a:t>
            </a:r>
            <a:r>
              <a:rPr lang="pt-PT" sz="2800" i="1" dirty="0" smtClean="0"/>
              <a:t>” </a:t>
            </a:r>
            <a:r>
              <a:rPr lang="pt-PT" sz="2800" dirty="0" smtClean="0"/>
              <a:t>– </a:t>
            </a:r>
            <a:r>
              <a:rPr lang="pt-PT" sz="2800" dirty="0"/>
              <a:t>l. 26).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1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378187" y="6322858"/>
            <a:ext cx="11521280" cy="47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pt-BR" sz="3800" dirty="0" smtClean="0">
                <a:latin typeface="Segoe Print" panose="02000600000000000000" pitchFamily="2" charset="0"/>
              </a:rPr>
              <a:t>“</a:t>
            </a:r>
            <a:r>
              <a:rPr lang="pt-BR" sz="3800" b="1" dirty="0" smtClean="0">
                <a:latin typeface="Segoe Print" panose="02000600000000000000" pitchFamily="2" charset="0"/>
              </a:rPr>
              <a:t>A Ilha do Tesouro</a:t>
            </a:r>
            <a:r>
              <a:rPr lang="pt-BR" sz="3800" dirty="0" smtClean="0">
                <a:latin typeface="Segoe Print" panose="02000600000000000000" pitchFamily="2" charset="0"/>
              </a:rPr>
              <a:t>”, de Robert Louis Stevenson               Manual pp. 100-103</a:t>
            </a:r>
            <a:endParaRPr lang="pt-BR" sz="3800" dirty="0">
              <a:latin typeface="Segoe Print" panose="02000600000000000000" pitchFamily="2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48545" y="130082"/>
            <a:ext cx="3272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8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Orientações de leitura</a:t>
            </a:r>
            <a:endParaRPr lang="pt-PT" sz="2800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9142786" y="6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FrutigerLTStd-Cn"/>
              </a:rPr>
              <a:t>Sugestão de respostas</a:t>
            </a:r>
            <a:endParaRPr lang="pt-PT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021" y="5365382"/>
            <a:ext cx="1355513" cy="1355513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352123" y="689955"/>
            <a:ext cx="11839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Clr>
                <a:srgbClr val="FF0000"/>
              </a:buClr>
            </a:pPr>
            <a:r>
              <a:rPr lang="pt-PT" sz="2800" b="1" dirty="0" smtClean="0"/>
              <a:t>5. Depois de observar o mapa, o fidalgo começa desde logo, a planear a viagem. </a:t>
            </a:r>
            <a:endParaRPr lang="pt-P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57734" y="1556792"/>
            <a:ext cx="11151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5.1. </a:t>
            </a:r>
            <a:r>
              <a:rPr lang="pt-PT" sz="2800" dirty="0" smtClean="0"/>
              <a:t>Indica o seu primeiro passo.</a:t>
            </a:r>
            <a:endParaRPr lang="pt-PT" sz="28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487488" y="2080012"/>
            <a:ext cx="10009112" cy="954107"/>
          </a:xfrm>
          <a:prstGeom prst="rect">
            <a:avLst/>
          </a:prstGeom>
          <a:solidFill>
            <a:srgbClr val="FF0000">
              <a:alpha val="16000"/>
            </a:srgbClr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O </a:t>
            </a:r>
            <a:r>
              <a:rPr lang="pt-PT" sz="2800" dirty="0" smtClean="0"/>
              <a:t>fidalgo tenciona dirigir-se a Bristol para fretar um navio e uma tripulação competentes.</a:t>
            </a:r>
            <a:endParaRPr lang="pt-PT" sz="11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74911" y="3212976"/>
            <a:ext cx="114342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indent="-625475">
              <a:buClr>
                <a:srgbClr val="FF0000"/>
              </a:buClr>
            </a:pPr>
            <a:r>
              <a:rPr lang="pt-PT" sz="2800" b="1" dirty="0" smtClean="0"/>
              <a:t>5.2. </a:t>
            </a:r>
            <a:r>
              <a:rPr lang="pt-PT" sz="2800" dirty="0" smtClean="0"/>
              <a:t>Associa os elementos da coluna A aos da coluna B, relacionando alguns dos tripulantes dessa viagem com a função que desempenharão a bordo.</a:t>
            </a:r>
            <a:endParaRPr lang="pt-PT" sz="2800" dirty="0"/>
          </a:p>
        </p:txBody>
      </p:sp>
      <p:sp>
        <p:nvSpPr>
          <p:cNvPr id="2" name="Canto dobrado 1"/>
          <p:cNvSpPr/>
          <p:nvPr/>
        </p:nvSpPr>
        <p:spPr>
          <a:xfrm>
            <a:off x="1497739" y="4420884"/>
            <a:ext cx="2988932" cy="1466024"/>
          </a:xfrm>
          <a:prstGeom prst="foldedCorner">
            <a:avLst>
              <a:gd name="adj" fmla="val 295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FF0000"/>
              </a:buClr>
            </a:pPr>
            <a:endParaRPr lang="pt-PT" b="1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1200"/>
              </a:spcBef>
              <a:buClr>
                <a:srgbClr val="FF0000"/>
              </a:buClr>
              <a:buAutoNum type="arabicPeriod"/>
            </a:pPr>
            <a:r>
              <a:rPr lang="pt-PT" sz="2800" b="1" dirty="0" err="1" smtClean="0">
                <a:solidFill>
                  <a:schemeClr val="tx1"/>
                </a:solidFill>
              </a:rPr>
              <a:t>Livesey</a:t>
            </a:r>
            <a:endParaRPr lang="pt-PT" sz="2800" b="1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t-PT" sz="2800" b="1" dirty="0" err="1" smtClean="0">
                <a:solidFill>
                  <a:schemeClr val="tx1"/>
                </a:solidFill>
              </a:rPr>
              <a:t>Trelawney</a:t>
            </a:r>
            <a:endParaRPr lang="pt-PT" sz="2800" b="1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t-PT" sz="2800" b="1" dirty="0" smtClean="0">
                <a:solidFill>
                  <a:schemeClr val="tx1"/>
                </a:solidFill>
              </a:rPr>
              <a:t>Jim Hawkins</a:t>
            </a:r>
          </a:p>
        </p:txBody>
      </p:sp>
      <p:sp>
        <p:nvSpPr>
          <p:cNvPr id="3" name="Retângulo com Único Canto Aparado 2"/>
          <p:cNvSpPr/>
          <p:nvPr/>
        </p:nvSpPr>
        <p:spPr>
          <a:xfrm>
            <a:off x="5545104" y="4463304"/>
            <a:ext cx="3485565" cy="1466024"/>
          </a:xfrm>
          <a:prstGeom prst="snip1Rect">
            <a:avLst>
              <a:gd name="adj" fmla="val 20990"/>
            </a:avLst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2425" indent="-352425">
              <a:buClr>
                <a:srgbClr val="FF0000"/>
              </a:buClr>
              <a:buAutoNum type="alphaLcPeriod"/>
            </a:pPr>
            <a:r>
              <a:rPr lang="pt-PT" sz="2800" b="1" dirty="0" smtClean="0">
                <a:solidFill>
                  <a:schemeClr val="tx1"/>
                </a:solidFill>
              </a:rPr>
              <a:t>Grumete</a:t>
            </a:r>
          </a:p>
          <a:p>
            <a:pPr marL="352425" indent="-352425">
              <a:buClr>
                <a:srgbClr val="FF0000"/>
              </a:buClr>
              <a:buAutoNum type="alphaLcPeriod"/>
            </a:pPr>
            <a:r>
              <a:rPr lang="pt-PT" sz="2800" b="1" dirty="0" smtClean="0">
                <a:solidFill>
                  <a:schemeClr val="tx1"/>
                </a:solidFill>
              </a:rPr>
              <a:t>Almirante</a:t>
            </a:r>
          </a:p>
          <a:p>
            <a:pPr marL="352425" indent="-352425">
              <a:buClr>
                <a:srgbClr val="FF0000"/>
              </a:buClr>
              <a:buAutoNum type="alphaLcPeriod"/>
            </a:pPr>
            <a:r>
              <a:rPr lang="pt-PT" sz="2800" b="1" dirty="0" smtClean="0">
                <a:solidFill>
                  <a:schemeClr val="tx1"/>
                </a:solidFill>
              </a:rPr>
              <a:t>Médico de bordo</a:t>
            </a:r>
            <a:endParaRPr lang="pt-PT" sz="2800" b="1" dirty="0">
              <a:solidFill>
                <a:schemeClr val="tx1"/>
              </a:solidFill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4199307" y="4217145"/>
            <a:ext cx="625642" cy="501135"/>
          </a:xfrm>
          <a:prstGeom prst="flowChartDocumen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pt-PT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Fluxograma: Documento 14"/>
          <p:cNvSpPr/>
          <p:nvPr/>
        </p:nvSpPr>
        <p:spPr>
          <a:xfrm>
            <a:off x="5352804" y="4217145"/>
            <a:ext cx="625642" cy="501135"/>
          </a:xfrm>
          <a:prstGeom prst="flowChartDocumen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pt-PT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3219098" y="4787758"/>
            <a:ext cx="2326006" cy="904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V="1">
            <a:off x="3650922" y="5215946"/>
            <a:ext cx="1883362" cy="239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V="1">
            <a:off x="3901698" y="4912147"/>
            <a:ext cx="1594840" cy="7148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Pergaminho vertical 31"/>
          <p:cNvSpPr/>
          <p:nvPr/>
        </p:nvSpPr>
        <p:spPr>
          <a:xfrm>
            <a:off x="9149702" y="4345940"/>
            <a:ext cx="1903366" cy="158584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pt-PT" sz="2800" b="1" dirty="0" smtClean="0">
                <a:solidFill>
                  <a:schemeClr val="tx1"/>
                </a:solidFill>
              </a:rPr>
              <a:t>–  c.</a:t>
            </a:r>
          </a:p>
          <a:p>
            <a:pPr marL="342900" indent="-342900" algn="ctr">
              <a:buAutoNum type="arabicPeriod"/>
            </a:pPr>
            <a:r>
              <a:rPr lang="pt-PT" sz="2800" b="1" dirty="0" smtClean="0">
                <a:solidFill>
                  <a:schemeClr val="tx1"/>
                </a:solidFill>
              </a:rPr>
              <a:t>–  b.</a:t>
            </a:r>
          </a:p>
          <a:p>
            <a:pPr marL="342900" indent="-342900" algn="ctr">
              <a:buAutoNum type="arabicPeriod"/>
            </a:pPr>
            <a:r>
              <a:rPr lang="pt-PT" sz="2800" b="1" dirty="0" smtClean="0">
                <a:solidFill>
                  <a:schemeClr val="tx1"/>
                </a:solidFill>
              </a:rPr>
              <a:t>–  a.</a:t>
            </a:r>
            <a:endParaRPr lang="pt-PT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7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2B0B18-31EB-4632-96D3-A3C51D2A0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1370</Words>
  <Application>Microsoft Office PowerPoint</Application>
  <PresentationFormat>Personalizados</PresentationFormat>
  <Paragraphs>174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Tema do Office</vt:lpstr>
      <vt:lpstr>A ilha do tesouro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2014-01-03T00:19:18Z</dcterms:created>
  <dcterms:modified xsi:type="dcterms:W3CDTF">2014-02-18T10:01:25Z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</Properties>
</file>